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34"/>
  </p:notesMasterIdLst>
  <p:sldIdLst>
    <p:sldId id="256" r:id="rId2"/>
    <p:sldId id="288" r:id="rId3"/>
    <p:sldId id="272" r:id="rId4"/>
    <p:sldId id="271" r:id="rId5"/>
    <p:sldId id="259" r:id="rId6"/>
    <p:sldId id="273" r:id="rId7"/>
    <p:sldId id="275" r:id="rId8"/>
    <p:sldId id="276" r:id="rId9"/>
    <p:sldId id="277" r:id="rId10"/>
    <p:sldId id="290" r:id="rId11"/>
    <p:sldId id="283" r:id="rId12"/>
    <p:sldId id="284" r:id="rId13"/>
    <p:sldId id="279" r:id="rId14"/>
    <p:sldId id="286" r:id="rId15"/>
    <p:sldId id="285" r:id="rId16"/>
    <p:sldId id="281" r:id="rId17"/>
    <p:sldId id="274" r:id="rId18"/>
    <p:sldId id="258" r:id="rId19"/>
    <p:sldId id="261" r:id="rId20"/>
    <p:sldId id="262" r:id="rId21"/>
    <p:sldId id="264" r:id="rId22"/>
    <p:sldId id="265" r:id="rId23"/>
    <p:sldId id="266" r:id="rId24"/>
    <p:sldId id="267" r:id="rId25"/>
    <p:sldId id="263" r:id="rId26"/>
    <p:sldId id="268" r:id="rId27"/>
    <p:sldId id="269" r:id="rId28"/>
    <p:sldId id="278" r:id="rId29"/>
    <p:sldId id="280" r:id="rId30"/>
    <p:sldId id="282" r:id="rId31"/>
    <p:sldId id="291"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884" y="28"/>
      </p:cViewPr>
      <p:guideLst/>
    </p:cSldViewPr>
  </p:slideViewPr>
  <p:notesTextViewPr>
    <p:cViewPr>
      <p:scale>
        <a:sx n="1" d="1"/>
        <a:sy n="1" d="1"/>
      </p:scale>
      <p:origin x="0" y="0"/>
    </p:cViewPr>
  </p:notesTextViewPr>
  <p:sorterViewPr>
    <p:cViewPr>
      <p:scale>
        <a:sx n="100" d="100"/>
        <a:sy n="100" d="100"/>
      </p:scale>
      <p:origin x="0" y="-732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A26C2-2A4A-4677-B7E5-D8E294E265CD}" type="doc">
      <dgm:prSet loTypeId="urn:microsoft.com/office/officeart/2005/8/layout/process2" loCatId="process" qsTypeId="urn:microsoft.com/office/officeart/2005/8/quickstyle/simple1" qsCatId="simple" csTypeId="urn:microsoft.com/office/officeart/2005/8/colors/accent1_2" csCatId="accent1" phldr="1"/>
      <dgm:spPr/>
    </dgm:pt>
    <dgm:pt modelId="{9BB676DB-903C-424D-81CB-5C82C1841EF3}">
      <dgm:prSet phldrT="[Text]" custT="1"/>
      <dgm:spPr>
        <a:noFill/>
      </dgm:spPr>
      <dgm:t>
        <a:bodyPr/>
        <a:lstStyle/>
        <a:p>
          <a:r>
            <a:rPr lang="en-US" sz="1200" b="1" dirty="0">
              <a:solidFill>
                <a:schemeClr val="tx1"/>
              </a:solidFill>
            </a:rPr>
            <a:t>Union / Central Govt.</a:t>
          </a:r>
        </a:p>
      </dgm:t>
    </dgm:pt>
    <dgm:pt modelId="{7E40FC13-E158-40F1-BCFC-F1426B0F20FA}" type="parTrans" cxnId="{5521B759-8E5D-4F2D-B685-C908FBF4E9FF}">
      <dgm:prSet/>
      <dgm:spPr/>
      <dgm:t>
        <a:bodyPr/>
        <a:lstStyle/>
        <a:p>
          <a:endParaRPr lang="en-US">
            <a:noFill/>
          </a:endParaRPr>
        </a:p>
      </dgm:t>
    </dgm:pt>
    <dgm:pt modelId="{A94DC77E-B30D-4BFA-B0AB-512A34316A62}" type="sibTrans" cxnId="{5521B759-8E5D-4F2D-B685-C908FBF4E9FF}">
      <dgm:prSet/>
      <dgm:spPr/>
      <dgm:t>
        <a:bodyPr/>
        <a:lstStyle/>
        <a:p>
          <a:endParaRPr lang="en-US">
            <a:noFill/>
          </a:endParaRPr>
        </a:p>
      </dgm:t>
    </dgm:pt>
    <dgm:pt modelId="{2AFCD3A9-868C-4897-B89E-7F0BB171ABE5}">
      <dgm:prSet phldrT="[Text]" custT="1"/>
      <dgm:spPr>
        <a:noFill/>
      </dgm:spPr>
      <dgm:t>
        <a:bodyPr/>
        <a:lstStyle/>
        <a:p>
          <a:r>
            <a:rPr lang="en-US" sz="1200" b="1" dirty="0">
              <a:solidFill>
                <a:schemeClr val="tx1"/>
              </a:solidFill>
            </a:rPr>
            <a:t>State Govt.</a:t>
          </a:r>
        </a:p>
      </dgm:t>
    </dgm:pt>
    <dgm:pt modelId="{DC2EE0BE-743A-4F2E-ABD7-DD7AECD3E545}" type="parTrans" cxnId="{7080257F-A309-4C55-8887-7E0FF6C164DE}">
      <dgm:prSet/>
      <dgm:spPr/>
      <dgm:t>
        <a:bodyPr/>
        <a:lstStyle/>
        <a:p>
          <a:endParaRPr lang="en-US">
            <a:noFill/>
          </a:endParaRPr>
        </a:p>
      </dgm:t>
    </dgm:pt>
    <dgm:pt modelId="{29736174-48EF-44E1-A786-8155BC6E4756}" type="sibTrans" cxnId="{7080257F-A309-4C55-8887-7E0FF6C164DE}">
      <dgm:prSet/>
      <dgm:spPr/>
      <dgm:t>
        <a:bodyPr/>
        <a:lstStyle/>
        <a:p>
          <a:endParaRPr lang="en-US">
            <a:noFill/>
          </a:endParaRPr>
        </a:p>
      </dgm:t>
    </dgm:pt>
    <dgm:pt modelId="{01C15E2F-C972-45D7-8BC2-5D40256EF487}">
      <dgm:prSet phldrT="[Text]" custT="1"/>
      <dgm:spPr>
        <a:noFill/>
      </dgm:spPr>
      <dgm:t>
        <a:bodyPr/>
        <a:lstStyle/>
        <a:p>
          <a:r>
            <a:rPr lang="en-US" sz="1200" b="1" dirty="0">
              <a:solidFill>
                <a:schemeClr val="tx1"/>
              </a:solidFill>
            </a:rPr>
            <a:t>Local Self Govt.</a:t>
          </a:r>
        </a:p>
      </dgm:t>
    </dgm:pt>
    <dgm:pt modelId="{B5F9882B-8F44-4897-805B-36A1169E370A}" type="parTrans" cxnId="{2103BFE2-A8E4-4A74-B34D-2614E6C89B96}">
      <dgm:prSet/>
      <dgm:spPr/>
      <dgm:t>
        <a:bodyPr/>
        <a:lstStyle/>
        <a:p>
          <a:endParaRPr lang="en-US">
            <a:noFill/>
          </a:endParaRPr>
        </a:p>
      </dgm:t>
    </dgm:pt>
    <dgm:pt modelId="{A3387D7A-21F8-461F-ACA3-061A3CC3215C}" type="sibTrans" cxnId="{2103BFE2-A8E4-4A74-B34D-2614E6C89B96}">
      <dgm:prSet/>
      <dgm:spPr/>
      <dgm:t>
        <a:bodyPr/>
        <a:lstStyle/>
        <a:p>
          <a:endParaRPr lang="en-US">
            <a:noFill/>
          </a:endParaRPr>
        </a:p>
      </dgm:t>
    </dgm:pt>
    <dgm:pt modelId="{9AC19C94-AFA5-4D15-9D45-C75B23E21DBF}" type="pres">
      <dgm:prSet presAssocID="{D59A26C2-2A4A-4677-B7E5-D8E294E265CD}" presName="linearFlow" presStyleCnt="0">
        <dgm:presLayoutVars>
          <dgm:resizeHandles val="exact"/>
        </dgm:presLayoutVars>
      </dgm:prSet>
      <dgm:spPr/>
    </dgm:pt>
    <dgm:pt modelId="{D3E0AABA-B95E-4F03-A63D-EDBCBE0D18EF}" type="pres">
      <dgm:prSet presAssocID="{9BB676DB-903C-424D-81CB-5C82C1841EF3}" presName="node" presStyleLbl="node1" presStyleIdx="0" presStyleCnt="3" custScaleX="145341">
        <dgm:presLayoutVars>
          <dgm:bulletEnabled val="1"/>
        </dgm:presLayoutVars>
      </dgm:prSet>
      <dgm:spPr/>
    </dgm:pt>
    <dgm:pt modelId="{EA8EC793-0CBB-46C7-A6DB-29F4DCDB4165}" type="pres">
      <dgm:prSet presAssocID="{A94DC77E-B30D-4BFA-B0AB-512A34316A62}" presName="sibTrans" presStyleLbl="sibTrans2D1" presStyleIdx="0" presStyleCnt="2"/>
      <dgm:spPr/>
    </dgm:pt>
    <dgm:pt modelId="{66B1F3C6-015A-4F07-83F6-F12959ED8838}" type="pres">
      <dgm:prSet presAssocID="{A94DC77E-B30D-4BFA-B0AB-512A34316A62}" presName="connectorText" presStyleLbl="sibTrans2D1" presStyleIdx="0" presStyleCnt="2"/>
      <dgm:spPr/>
    </dgm:pt>
    <dgm:pt modelId="{97F8B636-AF68-4DA1-813B-73DD2B09F766}" type="pres">
      <dgm:prSet presAssocID="{2AFCD3A9-868C-4897-B89E-7F0BB171ABE5}" presName="node" presStyleLbl="node1" presStyleIdx="1" presStyleCnt="3" custScaleX="141753">
        <dgm:presLayoutVars>
          <dgm:bulletEnabled val="1"/>
        </dgm:presLayoutVars>
      </dgm:prSet>
      <dgm:spPr/>
    </dgm:pt>
    <dgm:pt modelId="{2E59E866-80CA-41A7-8777-DEDFC8928CFF}" type="pres">
      <dgm:prSet presAssocID="{29736174-48EF-44E1-A786-8155BC6E4756}" presName="sibTrans" presStyleLbl="sibTrans2D1" presStyleIdx="1" presStyleCnt="2"/>
      <dgm:spPr/>
    </dgm:pt>
    <dgm:pt modelId="{4A09D45E-D5B9-43F7-B9C1-C6920FDC4CFB}" type="pres">
      <dgm:prSet presAssocID="{29736174-48EF-44E1-A786-8155BC6E4756}" presName="connectorText" presStyleLbl="sibTrans2D1" presStyleIdx="1" presStyleCnt="2"/>
      <dgm:spPr/>
    </dgm:pt>
    <dgm:pt modelId="{54BFA3B5-DEF9-4E47-9933-0519115C814B}" type="pres">
      <dgm:prSet presAssocID="{01C15E2F-C972-45D7-8BC2-5D40256EF487}" presName="node" presStyleLbl="node1" presStyleIdx="2" presStyleCnt="3" custScaleX="145484">
        <dgm:presLayoutVars>
          <dgm:bulletEnabled val="1"/>
        </dgm:presLayoutVars>
      </dgm:prSet>
      <dgm:spPr/>
    </dgm:pt>
  </dgm:ptLst>
  <dgm:cxnLst>
    <dgm:cxn modelId="{8CEF4810-C59B-4F57-8CD7-EC73B6C4C3FC}" type="presOf" srcId="{29736174-48EF-44E1-A786-8155BC6E4756}" destId="{4A09D45E-D5B9-43F7-B9C1-C6920FDC4CFB}" srcOrd="1" destOrd="0" presId="urn:microsoft.com/office/officeart/2005/8/layout/process2"/>
    <dgm:cxn modelId="{4D887E2A-6773-405F-B74E-0F9DFFAC14BC}" type="presOf" srcId="{9BB676DB-903C-424D-81CB-5C82C1841EF3}" destId="{D3E0AABA-B95E-4F03-A63D-EDBCBE0D18EF}" srcOrd="0" destOrd="0" presId="urn:microsoft.com/office/officeart/2005/8/layout/process2"/>
    <dgm:cxn modelId="{FB468038-8324-4015-84E2-2CE025C046D1}" type="presOf" srcId="{A94DC77E-B30D-4BFA-B0AB-512A34316A62}" destId="{66B1F3C6-015A-4F07-83F6-F12959ED8838}" srcOrd="1" destOrd="0" presId="urn:microsoft.com/office/officeart/2005/8/layout/process2"/>
    <dgm:cxn modelId="{92992C4D-B9E2-4568-B1A8-7DBB5D77D1E9}" type="presOf" srcId="{D59A26C2-2A4A-4677-B7E5-D8E294E265CD}" destId="{9AC19C94-AFA5-4D15-9D45-C75B23E21DBF}" srcOrd="0" destOrd="0" presId="urn:microsoft.com/office/officeart/2005/8/layout/process2"/>
    <dgm:cxn modelId="{B3C88154-E5B7-453E-983C-ECF520060E54}" type="presOf" srcId="{2AFCD3A9-868C-4897-B89E-7F0BB171ABE5}" destId="{97F8B636-AF68-4DA1-813B-73DD2B09F766}" srcOrd="0" destOrd="0" presId="urn:microsoft.com/office/officeart/2005/8/layout/process2"/>
    <dgm:cxn modelId="{5521B759-8E5D-4F2D-B685-C908FBF4E9FF}" srcId="{D59A26C2-2A4A-4677-B7E5-D8E294E265CD}" destId="{9BB676DB-903C-424D-81CB-5C82C1841EF3}" srcOrd="0" destOrd="0" parTransId="{7E40FC13-E158-40F1-BCFC-F1426B0F20FA}" sibTransId="{A94DC77E-B30D-4BFA-B0AB-512A34316A62}"/>
    <dgm:cxn modelId="{7080257F-A309-4C55-8887-7E0FF6C164DE}" srcId="{D59A26C2-2A4A-4677-B7E5-D8E294E265CD}" destId="{2AFCD3A9-868C-4897-B89E-7F0BB171ABE5}" srcOrd="1" destOrd="0" parTransId="{DC2EE0BE-743A-4F2E-ABD7-DD7AECD3E545}" sibTransId="{29736174-48EF-44E1-A786-8155BC6E4756}"/>
    <dgm:cxn modelId="{9607468F-E383-4974-A7B6-63E0A54D915A}" type="presOf" srcId="{A94DC77E-B30D-4BFA-B0AB-512A34316A62}" destId="{EA8EC793-0CBB-46C7-A6DB-29F4DCDB4165}" srcOrd="0" destOrd="0" presId="urn:microsoft.com/office/officeart/2005/8/layout/process2"/>
    <dgm:cxn modelId="{C0073498-F7B5-4D71-B9FC-D7F05DF90A2C}" type="presOf" srcId="{01C15E2F-C972-45D7-8BC2-5D40256EF487}" destId="{54BFA3B5-DEF9-4E47-9933-0519115C814B}" srcOrd="0" destOrd="0" presId="urn:microsoft.com/office/officeart/2005/8/layout/process2"/>
    <dgm:cxn modelId="{9F6768AE-1126-4D91-B6BB-8E04CB3DBBBB}" type="presOf" srcId="{29736174-48EF-44E1-A786-8155BC6E4756}" destId="{2E59E866-80CA-41A7-8777-DEDFC8928CFF}" srcOrd="0" destOrd="0" presId="urn:microsoft.com/office/officeart/2005/8/layout/process2"/>
    <dgm:cxn modelId="{2103BFE2-A8E4-4A74-B34D-2614E6C89B96}" srcId="{D59A26C2-2A4A-4677-B7E5-D8E294E265CD}" destId="{01C15E2F-C972-45D7-8BC2-5D40256EF487}" srcOrd="2" destOrd="0" parTransId="{B5F9882B-8F44-4897-805B-36A1169E370A}" sibTransId="{A3387D7A-21F8-461F-ACA3-061A3CC3215C}"/>
    <dgm:cxn modelId="{6085C96A-4024-4FEF-8FB3-822737BE8750}" type="presParOf" srcId="{9AC19C94-AFA5-4D15-9D45-C75B23E21DBF}" destId="{D3E0AABA-B95E-4F03-A63D-EDBCBE0D18EF}" srcOrd="0" destOrd="0" presId="urn:microsoft.com/office/officeart/2005/8/layout/process2"/>
    <dgm:cxn modelId="{07CE27E8-71EE-4302-8D63-5C8C86195AA9}" type="presParOf" srcId="{9AC19C94-AFA5-4D15-9D45-C75B23E21DBF}" destId="{EA8EC793-0CBB-46C7-A6DB-29F4DCDB4165}" srcOrd="1" destOrd="0" presId="urn:microsoft.com/office/officeart/2005/8/layout/process2"/>
    <dgm:cxn modelId="{02F6B335-8B6F-46AE-BF7A-EA3F002C62E8}" type="presParOf" srcId="{EA8EC793-0CBB-46C7-A6DB-29F4DCDB4165}" destId="{66B1F3C6-015A-4F07-83F6-F12959ED8838}" srcOrd="0" destOrd="0" presId="urn:microsoft.com/office/officeart/2005/8/layout/process2"/>
    <dgm:cxn modelId="{B2980E19-7CC4-433C-AC8B-BFF0AC16577C}" type="presParOf" srcId="{9AC19C94-AFA5-4D15-9D45-C75B23E21DBF}" destId="{97F8B636-AF68-4DA1-813B-73DD2B09F766}" srcOrd="2" destOrd="0" presId="urn:microsoft.com/office/officeart/2005/8/layout/process2"/>
    <dgm:cxn modelId="{56611F0B-279B-40DA-89C5-044956577681}" type="presParOf" srcId="{9AC19C94-AFA5-4D15-9D45-C75B23E21DBF}" destId="{2E59E866-80CA-41A7-8777-DEDFC8928CFF}" srcOrd="3" destOrd="0" presId="urn:microsoft.com/office/officeart/2005/8/layout/process2"/>
    <dgm:cxn modelId="{A7EC440E-67BD-4814-9EFC-820425FED25F}" type="presParOf" srcId="{2E59E866-80CA-41A7-8777-DEDFC8928CFF}" destId="{4A09D45E-D5B9-43F7-B9C1-C6920FDC4CFB}" srcOrd="0" destOrd="0" presId="urn:microsoft.com/office/officeart/2005/8/layout/process2"/>
    <dgm:cxn modelId="{8136BC77-4044-430D-B377-C09C98A4F317}" type="presParOf" srcId="{9AC19C94-AFA5-4D15-9D45-C75B23E21DBF}" destId="{54BFA3B5-DEF9-4E47-9933-0519115C814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0AABA-B95E-4F03-A63D-EDBCBE0D18EF}">
      <dsp:nvSpPr>
        <dsp:cNvPr id="0" name=""/>
        <dsp:cNvSpPr/>
      </dsp:nvSpPr>
      <dsp:spPr>
        <a:xfrm>
          <a:off x="2950668" y="748"/>
          <a:ext cx="2226663" cy="383006"/>
        </a:xfrm>
        <a:prstGeom prst="roundRect">
          <a:avLst>
            <a:gd name="adj" fmla="val 100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Union / Central Govt.</a:t>
          </a:r>
        </a:p>
      </dsp:txBody>
      <dsp:txXfrm>
        <a:off x="2961886" y="11966"/>
        <a:ext cx="2204227" cy="360570"/>
      </dsp:txXfrm>
    </dsp:sp>
    <dsp:sp modelId="{EA8EC793-0CBB-46C7-A6DB-29F4DCDB4165}">
      <dsp:nvSpPr>
        <dsp:cNvPr id="0" name=""/>
        <dsp:cNvSpPr/>
      </dsp:nvSpPr>
      <dsp:spPr>
        <a:xfrm rot="5400000">
          <a:off x="3992186" y="393330"/>
          <a:ext cx="143627" cy="172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noFill/>
          </a:endParaRPr>
        </a:p>
      </dsp:txBody>
      <dsp:txXfrm rot="-5400000">
        <a:off x="4012294" y="407693"/>
        <a:ext cx="103411" cy="100539"/>
      </dsp:txXfrm>
    </dsp:sp>
    <dsp:sp modelId="{97F8B636-AF68-4DA1-813B-73DD2B09F766}">
      <dsp:nvSpPr>
        <dsp:cNvPr id="0" name=""/>
        <dsp:cNvSpPr/>
      </dsp:nvSpPr>
      <dsp:spPr>
        <a:xfrm>
          <a:off x="2978152" y="575259"/>
          <a:ext cx="2171694" cy="383006"/>
        </a:xfrm>
        <a:prstGeom prst="roundRect">
          <a:avLst>
            <a:gd name="adj" fmla="val 100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State Govt.</a:t>
          </a:r>
        </a:p>
      </dsp:txBody>
      <dsp:txXfrm>
        <a:off x="2989370" y="586477"/>
        <a:ext cx="2149258" cy="360570"/>
      </dsp:txXfrm>
    </dsp:sp>
    <dsp:sp modelId="{2E59E866-80CA-41A7-8777-DEDFC8928CFF}">
      <dsp:nvSpPr>
        <dsp:cNvPr id="0" name=""/>
        <dsp:cNvSpPr/>
      </dsp:nvSpPr>
      <dsp:spPr>
        <a:xfrm rot="5400000">
          <a:off x="3992186" y="967841"/>
          <a:ext cx="143627" cy="1723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noFill/>
          </a:endParaRPr>
        </a:p>
      </dsp:txBody>
      <dsp:txXfrm rot="-5400000">
        <a:off x="4012294" y="982204"/>
        <a:ext cx="103411" cy="100539"/>
      </dsp:txXfrm>
    </dsp:sp>
    <dsp:sp modelId="{54BFA3B5-DEF9-4E47-9933-0519115C814B}">
      <dsp:nvSpPr>
        <dsp:cNvPr id="0" name=""/>
        <dsp:cNvSpPr/>
      </dsp:nvSpPr>
      <dsp:spPr>
        <a:xfrm>
          <a:off x="2949572" y="1149769"/>
          <a:ext cx="2228854" cy="383006"/>
        </a:xfrm>
        <a:prstGeom prst="roundRect">
          <a:avLst>
            <a:gd name="adj" fmla="val 1000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Local Self Govt.</a:t>
          </a:r>
        </a:p>
      </dsp:txBody>
      <dsp:txXfrm>
        <a:off x="2960790" y="1160987"/>
        <a:ext cx="2206418" cy="3605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471A4-1E91-474D-B46C-F4949141CA0A}" type="datetimeFigureOut">
              <a:rPr lang="en-IN" smtClean="0"/>
              <a:t>31-07-2025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EF515-0E6A-4F7D-9B60-BB4FC57A5781}" type="slidenum">
              <a:rPr lang="en-IN" smtClean="0"/>
              <a:t>‹#›</a:t>
            </a:fld>
            <a:endParaRPr lang="en-IN"/>
          </a:p>
        </p:txBody>
      </p:sp>
    </p:spTree>
    <p:extLst>
      <p:ext uri="{BB962C8B-B14F-4D97-AF65-F5344CB8AC3E}">
        <p14:creationId xmlns:p14="http://schemas.microsoft.com/office/powerpoint/2010/main" val="21857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C3C66-1A0D-4CFD-9C34-55ECF38D4B37}" type="datetimeFigureOut">
              <a:rPr lang="en-IN" smtClean="0"/>
              <a:t>31-07-2025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53765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662414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97352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009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74804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3C66-1A0D-4CFD-9C34-55ECF38D4B37}" type="datetimeFigureOut">
              <a:rPr lang="en-IN" smtClean="0"/>
              <a:t>31-07-2025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381050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6AC3C66-1A0D-4CFD-9C34-55ECF38D4B37}" type="datetimeFigureOut">
              <a:rPr lang="en-IN" smtClean="0"/>
              <a:t>31-07-2025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1827535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3C66-1A0D-4CFD-9C34-55ECF38D4B37}" type="datetimeFigureOut">
              <a:rPr lang="en-IN" smtClean="0"/>
              <a:t>31-07-2025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94156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3C66-1A0D-4CFD-9C34-55ECF38D4B37}" type="datetimeFigureOut">
              <a:rPr lang="en-IN" smtClean="0"/>
              <a:t>31-07-2025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36812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C3C66-1A0D-4CFD-9C34-55ECF38D4B37}" type="datetimeFigureOut">
              <a:rPr lang="en-IN" smtClean="0"/>
              <a:t>31-07-2025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318175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C3C66-1A0D-4CFD-9C34-55ECF38D4B37}" type="datetimeFigureOut">
              <a:rPr lang="en-IN" smtClean="0"/>
              <a:t>31-07-2025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51818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156670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C3C66-1A0D-4CFD-9C34-55ECF38D4B37}" type="datetimeFigureOut">
              <a:rPr lang="en-IN" smtClean="0"/>
              <a:t>31-07-2025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14490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C3C66-1A0D-4CFD-9C34-55ECF38D4B37}" type="datetimeFigureOut">
              <a:rPr lang="en-IN" smtClean="0"/>
              <a:t>31-07-2025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31163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C3C66-1A0D-4CFD-9C34-55ECF38D4B37}" type="datetimeFigureOut">
              <a:rPr lang="en-IN" smtClean="0"/>
              <a:t>31-07-2025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362876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255897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AC3C66-1A0D-4CFD-9C34-55ECF38D4B37}" type="datetimeFigureOut">
              <a:rPr lang="en-IN" smtClean="0"/>
              <a:t>31-07-2025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1ECA6E4-03EE-4711-8E5C-35D3E4D3EE8F}" type="slidenum">
              <a:rPr lang="en-IN" smtClean="0"/>
              <a:t>‹#›</a:t>
            </a:fld>
            <a:endParaRPr lang="en-IN"/>
          </a:p>
        </p:txBody>
      </p:sp>
    </p:spTree>
    <p:extLst>
      <p:ext uri="{BB962C8B-B14F-4D97-AF65-F5344CB8AC3E}">
        <p14:creationId xmlns:p14="http://schemas.microsoft.com/office/powerpoint/2010/main" val="365186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6AC3C66-1A0D-4CFD-9C34-55ECF38D4B37}" type="datetimeFigureOut">
              <a:rPr lang="en-IN" smtClean="0"/>
              <a:t>31-07-2025</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1ECA6E4-03EE-4711-8E5C-35D3E4D3EE8F}" type="slidenum">
              <a:rPr lang="en-IN" smtClean="0"/>
              <a:t>‹#›</a:t>
            </a:fld>
            <a:endParaRPr lang="en-IN"/>
          </a:p>
        </p:txBody>
      </p:sp>
    </p:spTree>
    <p:extLst>
      <p:ext uri="{BB962C8B-B14F-4D97-AF65-F5344CB8AC3E}">
        <p14:creationId xmlns:p14="http://schemas.microsoft.com/office/powerpoint/2010/main" val="128298879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1.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517" y="1959429"/>
            <a:ext cx="11241088" cy="1269960"/>
          </a:xfrm>
        </p:spPr>
        <p:txBody>
          <a:bodyPr>
            <a:noAutofit/>
          </a:bodyPr>
          <a:lstStyle/>
          <a:p>
            <a:pPr algn="just"/>
            <a:r>
              <a:rPr lang="en-IN" sz="2800" dirty="0">
                <a:solidFill>
                  <a:srgbClr val="FFC000"/>
                </a:solidFill>
              </a:rPr>
              <a:t>INTERNAL CONTROL SYSTEMS, INTERNAL AUDIT &amp; RISK MANAGEMENT in Autonomous &amp; Local Bodies</a:t>
            </a:r>
          </a:p>
        </p:txBody>
      </p:sp>
      <p:sp>
        <p:nvSpPr>
          <p:cNvPr id="3" name="Subtitle 2"/>
          <p:cNvSpPr>
            <a:spLocks noGrp="1"/>
          </p:cNvSpPr>
          <p:nvPr>
            <p:ph type="subTitle" idx="1"/>
          </p:nvPr>
        </p:nvSpPr>
        <p:spPr>
          <a:xfrm>
            <a:off x="593517" y="4560404"/>
            <a:ext cx="8360397" cy="539198"/>
          </a:xfrm>
        </p:spPr>
        <p:txBody>
          <a:bodyPr>
            <a:noAutofit/>
          </a:bodyPr>
          <a:lstStyle/>
          <a:p>
            <a:r>
              <a:rPr lang="en-IN" b="1" dirty="0">
                <a:latin typeface="Cambria" panose="02040503050406030204" pitchFamily="18" charset="0"/>
                <a:ea typeface="Cambria" panose="02040503050406030204" pitchFamily="18" charset="0"/>
              </a:rPr>
              <a:t>Presenter : CA DEBASHIS GHOSH, 1</a:t>
            </a:r>
            <a:r>
              <a:rPr lang="en-IN" b="1" baseline="30000" dirty="0">
                <a:latin typeface="Cambria" panose="02040503050406030204" pitchFamily="18" charset="0"/>
                <a:ea typeface="Cambria" panose="02040503050406030204" pitchFamily="18" charset="0"/>
              </a:rPr>
              <a:t>st</a:t>
            </a:r>
            <a:r>
              <a:rPr lang="en-IN" b="1" dirty="0">
                <a:latin typeface="Cambria" panose="02040503050406030204" pitchFamily="18" charset="0"/>
                <a:ea typeface="Cambria" panose="02040503050406030204" pitchFamily="18" charset="0"/>
              </a:rPr>
              <a:t> August, 2025</a:t>
            </a:r>
          </a:p>
          <a:p>
            <a:endParaRPr lang="en-IN" sz="2800" b="1" dirty="0">
              <a:latin typeface="Cambria" panose="02040503050406030204" pitchFamily="18" charset="0"/>
              <a:ea typeface="Cambria" panose="02040503050406030204" pitchFamily="18" charset="0"/>
            </a:endParaRPr>
          </a:p>
          <a:p>
            <a:r>
              <a:rPr lang="en-IN"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16502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FAEC-563F-7A20-2BC4-980F9EA45A07}"/>
              </a:ext>
            </a:extLst>
          </p:cNvPr>
          <p:cNvSpPr>
            <a:spLocks noGrp="1"/>
          </p:cNvSpPr>
          <p:nvPr>
            <p:ph type="title"/>
          </p:nvPr>
        </p:nvSpPr>
        <p:spPr/>
        <p:txBody>
          <a:bodyPr/>
          <a:lstStyle/>
          <a:p>
            <a:pPr algn="l"/>
            <a:r>
              <a:rPr lang="en-US" sz="3600" dirty="0">
                <a:solidFill>
                  <a:srgbClr val="FFC000"/>
                </a:solidFill>
              </a:rPr>
              <a:t>The Role of IT in Accounting and Financial Management </a:t>
            </a:r>
            <a:endParaRPr lang="en-IN" sz="3600" dirty="0">
              <a:solidFill>
                <a:srgbClr val="FFC000"/>
              </a:solidFill>
            </a:endParaRPr>
          </a:p>
        </p:txBody>
      </p:sp>
      <p:sp>
        <p:nvSpPr>
          <p:cNvPr id="3" name="Content Placeholder 2">
            <a:extLst>
              <a:ext uri="{FF2B5EF4-FFF2-40B4-BE49-F238E27FC236}">
                <a16:creationId xmlns:a16="http://schemas.microsoft.com/office/drawing/2014/main" id="{93FE1F5F-AE36-9CA0-818D-0562C302CFAB}"/>
              </a:ext>
            </a:extLst>
          </p:cNvPr>
          <p:cNvSpPr>
            <a:spLocks noGrp="1"/>
          </p:cNvSpPr>
          <p:nvPr>
            <p:ph idx="1"/>
          </p:nvPr>
        </p:nvSpPr>
        <p:spPr>
          <a:xfrm>
            <a:off x="783163" y="2030748"/>
            <a:ext cx="10353762" cy="3695136"/>
          </a:xfrm>
        </p:spPr>
        <p:txBody>
          <a:bodyPr>
            <a:normAutofit fontScale="92500" lnSpcReduction="20000"/>
          </a:bodyPr>
          <a:lstStyle/>
          <a:p>
            <a:pPr algn="just"/>
            <a:r>
              <a:rPr lang="en-US" sz="1800" dirty="0"/>
              <a:t>The implementation of IT in accounting and financial management has revolutionized the way panchayats and municipal bodies operate. Traditional methods, often characterized by manual processes and paperwork, have been replaced by digital solutions that streamline operations, improve accuracy, and provide real-time financial data. These IT solutions facilitate better budgeting, financial planning, auditing, and reporting, thus enabling local bodies to manage their resources more effectively and transparently.</a:t>
            </a:r>
          </a:p>
          <a:p>
            <a:pPr algn="just"/>
            <a:r>
              <a:rPr lang="en-IN" sz="1800" dirty="0"/>
              <a:t>In a recent development, under Digital India Programme, the Ministry of Panchayati Raj has launched </a:t>
            </a:r>
            <a:r>
              <a:rPr lang="en-IN" sz="1800" i="1" dirty="0" err="1"/>
              <a:t>AuditOnline</a:t>
            </a:r>
            <a:r>
              <a:rPr lang="en-IN" sz="1800" i="1" dirty="0"/>
              <a:t> </a:t>
            </a:r>
            <a:r>
              <a:rPr lang="en-IN" sz="1800" dirty="0"/>
              <a:t>under e-Panchayat Mission Mode Project.</a:t>
            </a:r>
          </a:p>
          <a:p>
            <a:pPr algn="just"/>
            <a:endParaRPr lang="en-IN" sz="800" i="1" dirty="0"/>
          </a:p>
          <a:p>
            <a:pPr algn="just"/>
            <a:r>
              <a:rPr lang="en-IN" sz="1800" i="1" dirty="0" err="1">
                <a:solidFill>
                  <a:schemeClr val="tx2">
                    <a:lumMod val="75000"/>
                  </a:schemeClr>
                </a:solidFill>
              </a:rPr>
              <a:t>AuditOnline</a:t>
            </a:r>
            <a:r>
              <a:rPr lang="en-IN" sz="1800" i="1" dirty="0">
                <a:solidFill>
                  <a:schemeClr val="tx2">
                    <a:lumMod val="75000"/>
                  </a:schemeClr>
                </a:solidFill>
              </a:rPr>
              <a:t> </a:t>
            </a:r>
            <a:r>
              <a:rPr lang="en-IN" sz="1800" dirty="0"/>
              <a:t>is a platform that facilitates simplified audit of accounts at all the 3 levels of Panchayats. It is a centralized platform for conducting audits, managing audit schedules, document findings &amp; track audit reports.</a:t>
            </a:r>
          </a:p>
          <a:p>
            <a:pPr marL="0" indent="0" algn="just">
              <a:buNone/>
            </a:pPr>
            <a:endParaRPr lang="en-US" sz="1800" dirty="0"/>
          </a:p>
        </p:txBody>
      </p:sp>
      <p:sp>
        <p:nvSpPr>
          <p:cNvPr id="5" name="Subtitle 2">
            <a:extLst>
              <a:ext uri="{FF2B5EF4-FFF2-40B4-BE49-F238E27FC236}">
                <a16:creationId xmlns:a16="http://schemas.microsoft.com/office/drawing/2014/main" id="{DD75008A-A15B-3AFA-F48D-74BF7AF517DE}"/>
              </a:ext>
            </a:extLst>
          </p:cNvPr>
          <p:cNvSpPr txBox="1">
            <a:spLocks/>
          </p:cNvSpPr>
          <p:nvPr/>
        </p:nvSpPr>
        <p:spPr>
          <a:xfrm>
            <a:off x="704918" y="1935921"/>
            <a:ext cx="10735967" cy="3503770"/>
          </a:xfrm>
          <a:prstGeom prst="rect">
            <a:avLst/>
          </a:prstGeom>
          <a:ln w="28575">
            <a:solidFill>
              <a:schemeClr val="tx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endParaRPr lang="en-IN" sz="1800" dirty="0"/>
          </a:p>
        </p:txBody>
      </p:sp>
    </p:spTree>
    <p:extLst>
      <p:ext uri="{BB962C8B-B14F-4D97-AF65-F5344CB8AC3E}">
        <p14:creationId xmlns:p14="http://schemas.microsoft.com/office/powerpoint/2010/main" val="1456185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862" y="876300"/>
            <a:ext cx="11241088" cy="949601"/>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AUDITING SYSTEMS IN MUNICIPAL BODIES &amp; LATEST DEVELOPMENTS</a:t>
            </a:r>
          </a:p>
        </p:txBody>
      </p:sp>
      <p:pic>
        <p:nvPicPr>
          <p:cNvPr id="6" name="Picture 5"/>
          <p:cNvPicPr>
            <a:picLocks noChangeAspect="1"/>
          </p:cNvPicPr>
          <p:nvPr/>
        </p:nvPicPr>
        <p:blipFill>
          <a:blip r:embed="rId2"/>
          <a:stretch>
            <a:fillRect/>
          </a:stretch>
        </p:blipFill>
        <p:spPr>
          <a:xfrm>
            <a:off x="2307772" y="2313636"/>
            <a:ext cx="6836228" cy="3668064"/>
          </a:xfrm>
          <a:prstGeom prst="rect">
            <a:avLst/>
          </a:prstGeom>
        </p:spPr>
      </p:pic>
    </p:spTree>
    <p:extLst>
      <p:ext uri="{BB962C8B-B14F-4D97-AF65-F5344CB8AC3E}">
        <p14:creationId xmlns:p14="http://schemas.microsoft.com/office/powerpoint/2010/main" val="3908978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STRENGTHENING AUDIT OF LOCAL BODIES</a:t>
            </a:r>
          </a:p>
        </p:txBody>
      </p:sp>
      <p:sp>
        <p:nvSpPr>
          <p:cNvPr id="3" name="Subtitle 2"/>
          <p:cNvSpPr>
            <a:spLocks noGrp="1"/>
          </p:cNvSpPr>
          <p:nvPr>
            <p:ph type="subTitle" idx="1"/>
          </p:nvPr>
        </p:nvSpPr>
        <p:spPr>
          <a:xfrm>
            <a:off x="714029" y="1421495"/>
            <a:ext cx="4438995" cy="1655838"/>
          </a:xfrm>
          <a:ln w="28575">
            <a:solidFill>
              <a:schemeClr val="tx1"/>
            </a:solidFill>
          </a:ln>
        </p:spPr>
        <p:txBody>
          <a:bodyPr>
            <a:noAutofit/>
          </a:bodyPr>
          <a:lstStyle/>
          <a:p>
            <a:pPr algn="just"/>
            <a:r>
              <a:rPr lang="en-IN" sz="1800" b="1" dirty="0">
                <a:solidFill>
                  <a:srgbClr val="FFC000"/>
                </a:solidFill>
              </a:rPr>
              <a:t>Role of C&amp;AG of India</a:t>
            </a:r>
            <a:endParaRPr lang="en-IN" sz="1800" dirty="0"/>
          </a:p>
          <a:p>
            <a:pPr algn="just" defTabSz="457200"/>
            <a:r>
              <a:rPr lang="en-IN" sz="1800" dirty="0"/>
              <a:t>It provides technical guidance &amp; support to Local Fund Audit on methodologies, procedures &amp; standards.</a:t>
            </a:r>
          </a:p>
        </p:txBody>
      </p:sp>
      <p:sp>
        <p:nvSpPr>
          <p:cNvPr id="6" name="TextBox 5"/>
          <p:cNvSpPr txBox="1"/>
          <p:nvPr/>
        </p:nvSpPr>
        <p:spPr>
          <a:xfrm>
            <a:off x="5758543" y="1421495"/>
            <a:ext cx="4452257" cy="1655838"/>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Role of Finance Commissions</a:t>
            </a:r>
            <a:endParaRPr lang="en-IN" dirty="0"/>
          </a:p>
          <a:p>
            <a:pPr algn="just"/>
            <a:endParaRPr lang="en-IN" dirty="0"/>
          </a:p>
          <a:p>
            <a:pPr algn="just"/>
            <a:r>
              <a:rPr lang="en-IN" dirty="0"/>
              <a:t>The 15</a:t>
            </a:r>
            <a:r>
              <a:rPr lang="en-IN" baseline="30000" dirty="0"/>
              <a:t>th</a:t>
            </a:r>
            <a:r>
              <a:rPr lang="en-IN" dirty="0"/>
              <a:t> Finance Commission (2021-26) made audited financial statements mandatory for ULBs to access its Grants.</a:t>
            </a:r>
          </a:p>
          <a:p>
            <a:pPr algn="just"/>
            <a:endParaRPr lang="en-IN" sz="800" dirty="0"/>
          </a:p>
        </p:txBody>
      </p:sp>
      <p:sp>
        <p:nvSpPr>
          <p:cNvPr id="4" name="TextBox 3"/>
          <p:cNvSpPr txBox="1"/>
          <p:nvPr/>
        </p:nvSpPr>
        <p:spPr>
          <a:xfrm>
            <a:off x="685800" y="3298375"/>
            <a:ext cx="10915650" cy="369332"/>
          </a:xfrm>
          <a:prstGeom prst="rect">
            <a:avLst/>
          </a:prstGeom>
          <a:noFill/>
          <a:ln w="28575">
            <a:solidFill>
              <a:schemeClr val="tx1"/>
            </a:solidFill>
          </a:ln>
        </p:spPr>
        <p:txBody>
          <a:bodyPr wrap="square" rtlCol="0">
            <a:spAutoFit/>
          </a:bodyPr>
          <a:lstStyle/>
          <a:p>
            <a:r>
              <a:rPr lang="en-IN" dirty="0"/>
              <a:t>Recent data available on the </a:t>
            </a:r>
            <a:r>
              <a:rPr lang="en-IN" dirty="0">
                <a:solidFill>
                  <a:schemeClr val="tx2">
                    <a:lumMod val="75000"/>
                  </a:schemeClr>
                </a:solidFill>
              </a:rPr>
              <a:t>AuditOnline</a:t>
            </a:r>
            <a:r>
              <a:rPr lang="en-IN" dirty="0"/>
              <a:t> dashboard indicates the accomplishment for the FY 2024-25</a:t>
            </a:r>
          </a:p>
        </p:txBody>
      </p:sp>
      <p:sp>
        <p:nvSpPr>
          <p:cNvPr id="9" name="TextBox 8"/>
          <p:cNvSpPr txBox="1"/>
          <p:nvPr/>
        </p:nvSpPr>
        <p:spPr>
          <a:xfrm>
            <a:off x="742949" y="4276721"/>
            <a:ext cx="1104901" cy="923330"/>
          </a:xfrm>
          <a:prstGeom prst="rect">
            <a:avLst/>
          </a:prstGeom>
          <a:noFill/>
          <a:ln w="28575">
            <a:solidFill>
              <a:schemeClr val="tx1"/>
            </a:solidFill>
          </a:ln>
        </p:spPr>
        <p:txBody>
          <a:bodyPr wrap="square" rtlCol="0">
            <a:spAutoFit/>
          </a:bodyPr>
          <a:lstStyle/>
          <a:p>
            <a:r>
              <a:rPr lang="en-IN" dirty="0"/>
              <a:t>2,47,180</a:t>
            </a:r>
          </a:p>
          <a:p>
            <a:r>
              <a:rPr lang="en-IN" dirty="0"/>
              <a:t>Books </a:t>
            </a:r>
          </a:p>
          <a:p>
            <a:r>
              <a:rPr lang="en-IN" dirty="0"/>
              <a:t>Closed</a:t>
            </a:r>
          </a:p>
        </p:txBody>
      </p:sp>
      <p:sp>
        <p:nvSpPr>
          <p:cNvPr id="10" name="TextBox 9"/>
          <p:cNvSpPr txBox="1"/>
          <p:nvPr/>
        </p:nvSpPr>
        <p:spPr>
          <a:xfrm>
            <a:off x="2124074" y="4295771"/>
            <a:ext cx="1152526" cy="923330"/>
          </a:xfrm>
          <a:prstGeom prst="rect">
            <a:avLst/>
          </a:prstGeom>
          <a:noFill/>
          <a:ln w="28575">
            <a:solidFill>
              <a:schemeClr val="tx1"/>
            </a:solidFill>
          </a:ln>
        </p:spPr>
        <p:txBody>
          <a:bodyPr wrap="square" rtlCol="0">
            <a:spAutoFit/>
          </a:bodyPr>
          <a:lstStyle/>
          <a:p>
            <a:r>
              <a:rPr lang="en-IN" dirty="0"/>
              <a:t>11,944</a:t>
            </a:r>
          </a:p>
          <a:p>
            <a:r>
              <a:rPr lang="en-IN" dirty="0"/>
              <a:t>Enlisted </a:t>
            </a:r>
          </a:p>
          <a:p>
            <a:r>
              <a:rPr lang="en-IN" dirty="0"/>
              <a:t>Auditors</a:t>
            </a:r>
          </a:p>
        </p:txBody>
      </p:sp>
      <p:sp>
        <p:nvSpPr>
          <p:cNvPr id="11" name="TextBox 10"/>
          <p:cNvSpPr txBox="1"/>
          <p:nvPr/>
        </p:nvSpPr>
        <p:spPr>
          <a:xfrm>
            <a:off x="3552824" y="4295771"/>
            <a:ext cx="1257301" cy="923330"/>
          </a:xfrm>
          <a:prstGeom prst="rect">
            <a:avLst/>
          </a:prstGeom>
          <a:noFill/>
          <a:ln w="28575">
            <a:solidFill>
              <a:schemeClr val="tx1"/>
            </a:solidFill>
          </a:ln>
        </p:spPr>
        <p:txBody>
          <a:bodyPr wrap="square" rtlCol="0">
            <a:spAutoFit/>
          </a:bodyPr>
          <a:lstStyle/>
          <a:p>
            <a:r>
              <a:rPr lang="en-IN" dirty="0"/>
              <a:t>2,62,017</a:t>
            </a:r>
          </a:p>
          <a:p>
            <a:r>
              <a:rPr lang="en-IN" dirty="0"/>
              <a:t>Enlisted Auditees</a:t>
            </a:r>
          </a:p>
        </p:txBody>
      </p:sp>
      <p:sp>
        <p:nvSpPr>
          <p:cNvPr id="12" name="TextBox 11"/>
          <p:cNvSpPr txBox="1"/>
          <p:nvPr/>
        </p:nvSpPr>
        <p:spPr>
          <a:xfrm>
            <a:off x="5153024" y="4295771"/>
            <a:ext cx="1495426" cy="923330"/>
          </a:xfrm>
          <a:prstGeom prst="rect">
            <a:avLst/>
          </a:prstGeom>
          <a:noFill/>
          <a:ln w="28575">
            <a:solidFill>
              <a:schemeClr val="tx1"/>
            </a:solidFill>
          </a:ln>
        </p:spPr>
        <p:txBody>
          <a:bodyPr wrap="square" rtlCol="0">
            <a:spAutoFit/>
          </a:bodyPr>
          <a:lstStyle/>
          <a:p>
            <a:r>
              <a:rPr lang="en-IN" dirty="0"/>
              <a:t>55,146</a:t>
            </a:r>
          </a:p>
          <a:p>
            <a:r>
              <a:rPr lang="en-IN" dirty="0"/>
              <a:t>Audit Plans Prepared</a:t>
            </a:r>
          </a:p>
        </p:txBody>
      </p:sp>
      <p:sp>
        <p:nvSpPr>
          <p:cNvPr id="13" name="TextBox 12"/>
          <p:cNvSpPr txBox="1"/>
          <p:nvPr/>
        </p:nvSpPr>
        <p:spPr>
          <a:xfrm>
            <a:off x="7010399" y="4295771"/>
            <a:ext cx="1647826" cy="1200329"/>
          </a:xfrm>
          <a:prstGeom prst="rect">
            <a:avLst/>
          </a:prstGeom>
          <a:noFill/>
          <a:ln w="28575">
            <a:solidFill>
              <a:schemeClr val="tx1"/>
            </a:solidFill>
          </a:ln>
        </p:spPr>
        <p:txBody>
          <a:bodyPr wrap="square" rtlCol="0">
            <a:spAutoFit/>
          </a:bodyPr>
          <a:lstStyle/>
          <a:p>
            <a:r>
              <a:rPr lang="en-IN" dirty="0"/>
              <a:t>18,779</a:t>
            </a:r>
          </a:p>
          <a:p>
            <a:r>
              <a:rPr lang="en-IN" dirty="0"/>
              <a:t>No. of Observations Recorded</a:t>
            </a:r>
          </a:p>
        </p:txBody>
      </p:sp>
      <p:sp>
        <p:nvSpPr>
          <p:cNvPr id="14" name="TextBox 13"/>
          <p:cNvSpPr txBox="1"/>
          <p:nvPr/>
        </p:nvSpPr>
        <p:spPr>
          <a:xfrm>
            <a:off x="9048749" y="4295771"/>
            <a:ext cx="1809750" cy="923330"/>
          </a:xfrm>
          <a:prstGeom prst="rect">
            <a:avLst/>
          </a:prstGeom>
          <a:noFill/>
          <a:ln w="28575">
            <a:solidFill>
              <a:schemeClr val="tx1"/>
            </a:solidFill>
          </a:ln>
        </p:spPr>
        <p:txBody>
          <a:bodyPr wrap="square" rtlCol="0">
            <a:spAutoFit/>
          </a:bodyPr>
          <a:lstStyle/>
          <a:p>
            <a:r>
              <a:rPr lang="en-IN" dirty="0"/>
              <a:t>2,235</a:t>
            </a:r>
          </a:p>
          <a:p>
            <a:r>
              <a:rPr lang="en-IN" dirty="0"/>
              <a:t>Audit Reports Generated</a:t>
            </a:r>
          </a:p>
        </p:txBody>
      </p:sp>
    </p:spTree>
    <p:extLst>
      <p:ext uri="{BB962C8B-B14F-4D97-AF65-F5344CB8AC3E}">
        <p14:creationId xmlns:p14="http://schemas.microsoft.com/office/powerpoint/2010/main" val="314527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TRANSITION FROM TRADITIONAL TO RISK-BASED AUDIT APPROACH</a:t>
            </a:r>
          </a:p>
        </p:txBody>
      </p:sp>
      <p:graphicFrame>
        <p:nvGraphicFramePr>
          <p:cNvPr id="9" name="Table 8"/>
          <p:cNvGraphicFramePr>
            <a:graphicFrameLocks noGrp="1"/>
          </p:cNvGraphicFramePr>
          <p:nvPr>
            <p:extLst>
              <p:ext uri="{D42A27DB-BD31-4B8C-83A1-F6EECF244321}">
                <p14:modId xmlns:p14="http://schemas.microsoft.com/office/powerpoint/2010/main" val="3185786324"/>
              </p:ext>
            </p:extLst>
          </p:nvPr>
        </p:nvGraphicFramePr>
        <p:xfrm>
          <a:off x="2079625" y="1649941"/>
          <a:ext cx="8127999" cy="4389120"/>
        </p:xfrm>
        <a:graphic>
          <a:graphicData uri="http://schemas.openxmlformats.org/drawingml/2006/table">
            <a:tbl>
              <a:tblPr firstRow="1" bandRow="1">
                <a:tableStyleId>{5C22544A-7EE6-4342-B048-85BDC9FD1C3A}</a:tableStyleId>
              </a:tblPr>
              <a:tblGrid>
                <a:gridCol w="1682750">
                  <a:extLst>
                    <a:ext uri="{9D8B030D-6E8A-4147-A177-3AD203B41FA5}">
                      <a16:colId xmlns:a16="http://schemas.microsoft.com/office/drawing/2014/main" val="2265410558"/>
                    </a:ext>
                  </a:extLst>
                </a:gridCol>
                <a:gridCol w="3209925">
                  <a:extLst>
                    <a:ext uri="{9D8B030D-6E8A-4147-A177-3AD203B41FA5}">
                      <a16:colId xmlns:a16="http://schemas.microsoft.com/office/drawing/2014/main" val="800928924"/>
                    </a:ext>
                  </a:extLst>
                </a:gridCol>
                <a:gridCol w="3235324">
                  <a:extLst>
                    <a:ext uri="{9D8B030D-6E8A-4147-A177-3AD203B41FA5}">
                      <a16:colId xmlns:a16="http://schemas.microsoft.com/office/drawing/2014/main" val="526280163"/>
                    </a:ext>
                  </a:extLst>
                </a:gridCol>
              </a:tblGrid>
              <a:tr h="0">
                <a:tc>
                  <a:txBody>
                    <a:bodyPr/>
                    <a:lstStyle/>
                    <a:p>
                      <a:r>
                        <a:rPr lang="en-IN" dirty="0">
                          <a:solidFill>
                            <a:schemeClr val="tx2">
                              <a:lumMod val="75000"/>
                            </a:schemeClr>
                          </a:solidFill>
                        </a:rPr>
                        <a:t>Attribute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2">
                              <a:lumMod val="75000"/>
                            </a:schemeClr>
                          </a:solidFill>
                        </a:rPr>
                        <a:t>Traditional 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2">
                              <a:lumMod val="75000"/>
                            </a:schemeClr>
                          </a:solidFill>
                        </a:rPr>
                        <a:t>Risk-Based</a:t>
                      </a:r>
                      <a:r>
                        <a:rPr lang="en-IN" baseline="0" dirty="0">
                          <a:solidFill>
                            <a:schemeClr val="tx2">
                              <a:lumMod val="75000"/>
                            </a:schemeClr>
                          </a:solidFill>
                        </a:rPr>
                        <a:t> Approach</a:t>
                      </a:r>
                      <a:endParaRPr lang="en-IN"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131321"/>
                  </a:ext>
                </a:extLst>
              </a:tr>
              <a:tr h="370840">
                <a:tc>
                  <a:txBody>
                    <a:bodyPr/>
                    <a:lstStyle/>
                    <a:p>
                      <a:r>
                        <a:rPr lang="en-IN" dirty="0">
                          <a:solidFill>
                            <a:schemeClr val="tx1"/>
                          </a:solidFill>
                        </a:rPr>
                        <a:t>Focus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Conducts comprehensive auditing covering all aspects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Identifies</a:t>
                      </a:r>
                      <a:r>
                        <a:rPr lang="en-IN" baseline="0" dirty="0">
                          <a:solidFill>
                            <a:schemeClr val="tx1"/>
                          </a:solidFill>
                        </a:rPr>
                        <a:t> &amp; prioritizes audit activities based on associated level of risk</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987925"/>
                  </a:ext>
                </a:extLst>
              </a:tr>
              <a:tr h="370840">
                <a:tc>
                  <a:txBody>
                    <a:bodyPr/>
                    <a:lstStyle/>
                    <a:p>
                      <a:r>
                        <a:rPr lang="en-IN" dirty="0">
                          <a:solidFill>
                            <a:schemeClr val="tx1"/>
                          </a:solidFill>
                        </a:rPr>
                        <a:t>Approach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Uniform approach by applying</a:t>
                      </a:r>
                      <a:r>
                        <a:rPr lang="en-IN" baseline="0" dirty="0">
                          <a:solidFill>
                            <a:schemeClr val="tx1"/>
                          </a:solidFill>
                        </a:rPr>
                        <a:t> standardized audit procedures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schemeClr val="tx1"/>
                          </a:solidFill>
                        </a:rPr>
                        <a:t>Tailored approach by applying</a:t>
                      </a:r>
                      <a:r>
                        <a:rPr lang="en-IN" baseline="0" dirty="0">
                          <a:solidFill>
                            <a:schemeClr val="tx1"/>
                          </a:solidFill>
                        </a:rPr>
                        <a:t> customized audit procedures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735355"/>
                  </a:ext>
                </a:extLst>
              </a:tr>
              <a:tr h="370840">
                <a:tc>
                  <a:txBody>
                    <a:bodyPr/>
                    <a:lstStyle/>
                    <a:p>
                      <a:r>
                        <a:rPr lang="en-IN" dirty="0">
                          <a:solidFill>
                            <a:schemeClr val="tx1"/>
                          </a:solidFill>
                        </a:rPr>
                        <a:t>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Rely on past</a:t>
                      </a:r>
                      <a:r>
                        <a:rPr lang="en-IN" baseline="0" dirty="0">
                          <a:solidFill>
                            <a:schemeClr val="tx1"/>
                          </a:solidFill>
                        </a:rPr>
                        <a:t> audit findings &amp; regulatory requirements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Systematic risk assessment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77173"/>
                  </a:ext>
                </a:extLst>
              </a:tr>
              <a:tr h="370840">
                <a:tc>
                  <a:txBody>
                    <a:bodyPr/>
                    <a:lstStyle/>
                    <a:p>
                      <a:r>
                        <a:rPr lang="en-IN" dirty="0">
                          <a:solidFill>
                            <a:schemeClr val="tx1"/>
                          </a:solidFill>
                        </a:rPr>
                        <a:t>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Pre-defined audit plans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Audit plans are developed</a:t>
                      </a:r>
                      <a:r>
                        <a:rPr lang="en-IN" baseline="0" dirty="0">
                          <a:solidFill>
                            <a:schemeClr val="tx1"/>
                          </a:solidFill>
                        </a:rPr>
                        <a:t> based on risk-assessment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5757915"/>
                  </a:ext>
                </a:extLst>
              </a:tr>
              <a:tr h="370840">
                <a:tc>
                  <a:txBody>
                    <a:bodyPr/>
                    <a:lstStyle/>
                    <a:p>
                      <a:r>
                        <a:rPr lang="en-IN" dirty="0">
                          <a:solidFill>
                            <a:schemeClr val="tx1"/>
                          </a:solidFill>
                        </a:rPr>
                        <a:t>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Reports provide general overview of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schemeClr val="tx1"/>
                          </a:solidFill>
                        </a:rPr>
                        <a:t>Reports focus on high-risk areas, providing detailed insights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318812"/>
                  </a:ext>
                </a:extLst>
              </a:tr>
            </a:tbl>
          </a:graphicData>
        </a:graphic>
      </p:graphicFrame>
    </p:spTree>
    <p:extLst>
      <p:ext uri="{BB962C8B-B14F-4D97-AF65-F5344CB8AC3E}">
        <p14:creationId xmlns:p14="http://schemas.microsoft.com/office/powerpoint/2010/main" val="94390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786" y="295274"/>
            <a:ext cx="11479213" cy="825777"/>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BENEFITS OF RISK BASED APPROACH OF AUDITING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537" y="1766919"/>
            <a:ext cx="2466975" cy="1162050"/>
          </a:xfrm>
          <a:prstGeom prst="rect">
            <a:avLst/>
          </a:prstGeom>
          <a:ln w="19050">
            <a:solidFill>
              <a:schemeClr val="tx1"/>
            </a:solidFill>
          </a:ln>
        </p:spPr>
      </p:pic>
      <p:sp>
        <p:nvSpPr>
          <p:cNvPr id="5" name="TextBox 4"/>
          <p:cNvSpPr txBox="1"/>
          <p:nvPr/>
        </p:nvSpPr>
        <p:spPr>
          <a:xfrm>
            <a:off x="3613941" y="1809824"/>
            <a:ext cx="2457451" cy="1089529"/>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dirty="0"/>
              <a:t>Focussing on the most significant &amp; risky auditable areas</a:t>
            </a:r>
          </a:p>
        </p:txBody>
      </p:sp>
      <p:sp>
        <p:nvSpPr>
          <p:cNvPr id="6" name="TextBox 5"/>
          <p:cNvSpPr txBox="1"/>
          <p:nvPr/>
        </p:nvSpPr>
        <p:spPr>
          <a:xfrm>
            <a:off x="9411496" y="1825212"/>
            <a:ext cx="1833561" cy="1089529"/>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dirty="0"/>
              <a:t>Conducting efficient audit activities</a:t>
            </a:r>
          </a:p>
        </p:txBody>
      </p:sp>
      <p:sp>
        <p:nvSpPr>
          <p:cNvPr id="7" name="TextBox 6"/>
          <p:cNvSpPr txBox="1"/>
          <p:nvPr/>
        </p:nvSpPr>
        <p:spPr>
          <a:xfrm>
            <a:off x="3681012" y="3806356"/>
            <a:ext cx="2323307" cy="757130"/>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dirty="0"/>
              <a:t>Identifying the risks appropriately</a:t>
            </a:r>
          </a:p>
        </p:txBody>
      </p:sp>
      <p:sp>
        <p:nvSpPr>
          <p:cNvPr id="8" name="TextBox 7"/>
          <p:cNvSpPr txBox="1"/>
          <p:nvPr/>
        </p:nvSpPr>
        <p:spPr>
          <a:xfrm>
            <a:off x="9411496" y="3726346"/>
            <a:ext cx="2143123" cy="757130"/>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dirty="0"/>
              <a:t>Affirmative cost benefit impacts</a:t>
            </a:r>
          </a:p>
        </p:txBody>
      </p:sp>
      <p:sp>
        <p:nvSpPr>
          <p:cNvPr id="10" name="TextBox 9"/>
          <p:cNvSpPr txBox="1"/>
          <p:nvPr/>
        </p:nvSpPr>
        <p:spPr>
          <a:xfrm>
            <a:off x="6093620" y="5363762"/>
            <a:ext cx="1733549" cy="1089529"/>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dirty="0"/>
              <a:t>Fulfilling stakeholder expectations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537" y="1869890"/>
            <a:ext cx="2309814" cy="1044851"/>
          </a:xfrm>
          <a:prstGeom prst="rect">
            <a:avLst/>
          </a:prstGeom>
          <a:ln w="19050">
            <a:solidFill>
              <a:schemeClr val="tx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011" y="3671012"/>
            <a:ext cx="2476501" cy="1027818"/>
          </a:xfrm>
          <a:prstGeom prst="rect">
            <a:avLst/>
          </a:prstGeom>
          <a:ln w="19050">
            <a:solidFill>
              <a:schemeClr val="tx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538" y="3713782"/>
            <a:ext cx="2309814" cy="121064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4237" y="5363762"/>
            <a:ext cx="2378274" cy="1227538"/>
          </a:xfrm>
          <a:prstGeom prst="rect">
            <a:avLst/>
          </a:prstGeom>
        </p:spPr>
      </p:pic>
    </p:spTree>
    <p:extLst>
      <p:ext uri="{BB962C8B-B14F-4D97-AF65-F5344CB8AC3E}">
        <p14:creationId xmlns:p14="http://schemas.microsoft.com/office/powerpoint/2010/main" val="322267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EMERGING TRENDS &amp; DEVELOPMENTS </a:t>
            </a:r>
          </a:p>
        </p:txBody>
      </p:sp>
      <p:sp>
        <p:nvSpPr>
          <p:cNvPr id="6" name="TextBox 5"/>
          <p:cNvSpPr txBox="1"/>
          <p:nvPr/>
        </p:nvSpPr>
        <p:spPr>
          <a:xfrm>
            <a:off x="947057" y="1421495"/>
            <a:ext cx="4920343" cy="3717941"/>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Sustainability Audits</a:t>
            </a:r>
            <a:endParaRPr lang="en-IN" dirty="0"/>
          </a:p>
          <a:p>
            <a:pPr algn="just"/>
            <a:endParaRPr lang="en-IN" dirty="0"/>
          </a:p>
          <a:p>
            <a:pPr algn="just"/>
            <a:r>
              <a:rPr lang="en-IN" dirty="0"/>
              <a:t>With the increasing focus on sustainability and climate resilience, sustainability audits are becoming a key component of municipal governance. </a:t>
            </a:r>
          </a:p>
          <a:p>
            <a:pPr algn="just"/>
            <a:endParaRPr lang="en-IN" dirty="0"/>
          </a:p>
          <a:p>
            <a:pPr algn="just"/>
            <a:r>
              <a:rPr lang="en-IN" dirty="0"/>
              <a:t>For example, a sustainability audit might assess a municipality's efforts to reduce its carbon footprint, improve energy efficiency, and promote the use of renewable energy.</a:t>
            </a:r>
          </a:p>
          <a:p>
            <a:pPr algn="just"/>
            <a:endParaRPr lang="en-IN" dirty="0"/>
          </a:p>
          <a:p>
            <a:pPr algn="just"/>
            <a:endParaRPr lang="en-IN" sz="800" dirty="0"/>
          </a:p>
          <a:p>
            <a:pPr algn="just"/>
            <a:endParaRPr lang="en-IN" sz="800" dirty="0"/>
          </a:p>
        </p:txBody>
      </p:sp>
      <p:sp>
        <p:nvSpPr>
          <p:cNvPr id="7" name="TextBox 6"/>
          <p:cNvSpPr txBox="1"/>
          <p:nvPr/>
        </p:nvSpPr>
        <p:spPr>
          <a:xfrm>
            <a:off x="5867400" y="1414240"/>
            <a:ext cx="5295899" cy="3742563"/>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Artificial Intelligence &amp; Machine Learning in Audits</a:t>
            </a:r>
          </a:p>
          <a:p>
            <a:pPr algn="just"/>
            <a:endParaRPr lang="en-IN" dirty="0"/>
          </a:p>
          <a:p>
            <a:pPr algn="just"/>
            <a:r>
              <a:rPr lang="en-IN" dirty="0"/>
              <a:t>The adoption of artificial intelligence (AI) and machine learning (ML) in auditing could revolutionize how audits are conducted, enabling auditors to analyse vast amounts of data more quickly and accurately. </a:t>
            </a:r>
          </a:p>
          <a:p>
            <a:pPr algn="just"/>
            <a:r>
              <a:rPr lang="en-IN" dirty="0"/>
              <a:t>These technologies could help to identify patterns and anomalies in financial transactions, improving the detection of fraud and errors.</a:t>
            </a:r>
          </a:p>
          <a:p>
            <a:pPr algn="just"/>
            <a:endParaRPr lang="en-IN" dirty="0"/>
          </a:p>
          <a:p>
            <a:pPr algn="just"/>
            <a:endParaRPr lang="en-IN" sz="1400" i="1" dirty="0"/>
          </a:p>
        </p:txBody>
      </p:sp>
    </p:spTree>
    <p:extLst>
      <p:ext uri="{BB962C8B-B14F-4D97-AF65-F5344CB8AC3E}">
        <p14:creationId xmlns:p14="http://schemas.microsoft.com/office/powerpoint/2010/main" val="136068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862" y="1000124"/>
            <a:ext cx="11241088" cy="825777"/>
          </a:xfrm>
        </p:spPr>
        <p:txBody>
          <a:bodyPr>
            <a:normAutofit/>
            <a:scene3d>
              <a:camera prst="orthographicFront"/>
              <a:lightRig rig="threePt" dir="t"/>
            </a:scene3d>
            <a:sp3d extrusionH="57150">
              <a:bevelT w="38100" h="38100" prst="slope"/>
            </a:sp3d>
          </a:bodyPr>
          <a:lstStyle/>
          <a:p>
            <a:r>
              <a:rPr lang="en-IN" sz="3600" dirty="0">
                <a:solidFill>
                  <a:srgbClr val="FFC000"/>
                </a:solidFill>
              </a:rPr>
              <a:t>Risk management IN LOCAL BODIES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668" y="2671762"/>
            <a:ext cx="4638675" cy="2690813"/>
          </a:xfrm>
          <a:prstGeom prst="rect">
            <a:avLst/>
          </a:prstGeom>
        </p:spPr>
      </p:pic>
    </p:spTree>
    <p:extLst>
      <p:ext uri="{BB962C8B-B14F-4D97-AF65-F5344CB8AC3E}">
        <p14:creationId xmlns:p14="http://schemas.microsoft.com/office/powerpoint/2010/main" val="108322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187" y="704849"/>
            <a:ext cx="11241088" cy="825777"/>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Introduction - Understanding Governance Risk &amp; Compliance (GRC) and its Importance</a:t>
            </a:r>
          </a:p>
        </p:txBody>
      </p:sp>
      <p:sp>
        <p:nvSpPr>
          <p:cNvPr id="3" name="Subtitle 2"/>
          <p:cNvSpPr>
            <a:spLocks noGrp="1"/>
          </p:cNvSpPr>
          <p:nvPr>
            <p:ph type="subTitle" idx="1"/>
          </p:nvPr>
        </p:nvSpPr>
        <p:spPr>
          <a:xfrm>
            <a:off x="714029" y="2307321"/>
            <a:ext cx="3569736" cy="3139321"/>
          </a:xfrm>
          <a:ln w="28575">
            <a:solidFill>
              <a:schemeClr val="tx1"/>
            </a:solidFill>
          </a:ln>
        </p:spPr>
        <p:txBody>
          <a:bodyPr>
            <a:noAutofit/>
          </a:bodyPr>
          <a:lstStyle/>
          <a:p>
            <a:pPr algn="just"/>
            <a:r>
              <a:rPr lang="en-IN" sz="1800" b="1" dirty="0">
                <a:solidFill>
                  <a:srgbClr val="FFC000"/>
                </a:solidFill>
              </a:rPr>
              <a:t>Definition of Governance, Risk, and Compliance (GRC)</a:t>
            </a:r>
          </a:p>
          <a:p>
            <a:pPr algn="just"/>
            <a:endParaRPr lang="en-IN" sz="800" b="1" dirty="0"/>
          </a:p>
          <a:p>
            <a:pPr algn="just"/>
            <a:r>
              <a:rPr lang="en-IN" sz="1800" dirty="0"/>
              <a:t>GRC is an integrated approach that aligns policies, risk management, and compliance to achieve operational resilience and ethical conduct.</a:t>
            </a:r>
          </a:p>
          <a:p>
            <a:pPr algn="just"/>
            <a:endParaRPr lang="en-IN" sz="1800" b="1" dirty="0"/>
          </a:p>
        </p:txBody>
      </p:sp>
      <p:sp>
        <p:nvSpPr>
          <p:cNvPr id="5" name="TextBox 4"/>
          <p:cNvSpPr txBox="1"/>
          <p:nvPr/>
        </p:nvSpPr>
        <p:spPr>
          <a:xfrm>
            <a:off x="8010940" y="2307321"/>
            <a:ext cx="3458818" cy="3139321"/>
          </a:xfrm>
          <a:prstGeom prst="rect">
            <a:avLst/>
          </a:prstGeom>
          <a:noFill/>
          <a:ln w="28575">
            <a:solidFill>
              <a:schemeClr val="tx1"/>
            </a:solidFill>
          </a:ln>
        </p:spPr>
        <p:txBody>
          <a:bodyPr wrap="square" rtlCol="0">
            <a:spAutoFit/>
          </a:bodyPr>
          <a:lstStyle/>
          <a:p>
            <a:pPr algn="just"/>
            <a:r>
              <a:rPr lang="en-IN" b="1" dirty="0">
                <a:solidFill>
                  <a:srgbClr val="FFC000"/>
                </a:solidFill>
              </a:rPr>
              <a:t>Challenges Addressed by GRC Frameworks</a:t>
            </a:r>
          </a:p>
          <a:p>
            <a:endParaRPr lang="en-IN" b="1" dirty="0"/>
          </a:p>
          <a:p>
            <a:endParaRPr lang="en-IN" b="1" dirty="0"/>
          </a:p>
          <a:p>
            <a:pPr algn="just"/>
            <a:r>
              <a:rPr lang="en-IN" dirty="0"/>
              <a:t>GRC helps overcome regulatory complexity, siloed departments, manual processes, multifaceted risks, and cultural resistance to ensure accountability.</a:t>
            </a:r>
          </a:p>
          <a:p>
            <a:endParaRPr lang="en-IN" b="1" dirty="0"/>
          </a:p>
        </p:txBody>
      </p:sp>
      <p:sp>
        <p:nvSpPr>
          <p:cNvPr id="6" name="TextBox 5"/>
          <p:cNvSpPr txBox="1"/>
          <p:nvPr/>
        </p:nvSpPr>
        <p:spPr>
          <a:xfrm>
            <a:off x="4283765" y="2307321"/>
            <a:ext cx="3727175" cy="3139321"/>
          </a:xfrm>
          <a:prstGeom prst="rect">
            <a:avLst/>
          </a:prstGeom>
          <a:noFill/>
          <a:ln w="28575">
            <a:solidFill>
              <a:schemeClr val="tx1"/>
            </a:solidFill>
          </a:ln>
        </p:spPr>
        <p:txBody>
          <a:bodyPr wrap="square" rtlCol="0">
            <a:spAutoFit/>
          </a:bodyPr>
          <a:lstStyle/>
          <a:p>
            <a:pPr algn="just"/>
            <a:r>
              <a:rPr lang="en-IN" b="1" dirty="0">
                <a:solidFill>
                  <a:srgbClr val="FFC000"/>
                </a:solidFill>
              </a:rPr>
              <a:t>Importance of GRC in Organizational Success</a:t>
            </a:r>
          </a:p>
          <a:p>
            <a:pPr algn="just"/>
            <a:endParaRPr lang="en-IN" b="1" dirty="0">
              <a:solidFill>
                <a:srgbClr val="FFC000"/>
              </a:solidFill>
            </a:endParaRPr>
          </a:p>
          <a:p>
            <a:pPr algn="just"/>
            <a:endParaRPr lang="en-IN" dirty="0"/>
          </a:p>
          <a:p>
            <a:pPr algn="just"/>
            <a:r>
              <a:rPr lang="en-IN" dirty="0"/>
              <a:t>GRC frameworks enhance decision-making, operational efficiency, risk mitigation, regulatory adherence, and stakeholder trust for sustainable growth.</a:t>
            </a:r>
          </a:p>
          <a:p>
            <a:endParaRPr lang="en-IN" b="1" dirty="0"/>
          </a:p>
        </p:txBody>
      </p:sp>
    </p:spTree>
    <p:extLst>
      <p:ext uri="{BB962C8B-B14F-4D97-AF65-F5344CB8AC3E}">
        <p14:creationId xmlns:p14="http://schemas.microsoft.com/office/powerpoint/2010/main" val="278452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SwDGeilwF0Rg0aqOjC6jdz94cJxgl58ihPOPTyROh-AuMgC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1" y="337930"/>
            <a:ext cx="10972800" cy="623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6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47653"/>
            <a:ext cx="11241088" cy="557415"/>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CHARTERED ACCOUNTANTS AS GRC PILLARS</a:t>
            </a:r>
          </a:p>
        </p:txBody>
      </p:sp>
      <p:sp>
        <p:nvSpPr>
          <p:cNvPr id="4" name="Subtitle 3"/>
          <p:cNvSpPr>
            <a:spLocks noGrp="1"/>
          </p:cNvSpPr>
          <p:nvPr>
            <p:ph type="subTitle" idx="1"/>
          </p:nvPr>
        </p:nvSpPr>
        <p:spPr>
          <a:xfrm>
            <a:off x="526808" y="1425369"/>
            <a:ext cx="3569766" cy="4627560"/>
          </a:xfrm>
          <a:ln w="28575">
            <a:solidFill>
              <a:schemeClr val="tx1"/>
            </a:solidFill>
          </a:ln>
        </p:spPr>
        <p:txBody>
          <a:bodyPr>
            <a:noAutofit/>
          </a:bodyPr>
          <a:lstStyle/>
          <a:p>
            <a:pPr algn="just"/>
            <a:r>
              <a:rPr lang="en-IN" sz="2000" b="1" dirty="0">
                <a:solidFill>
                  <a:srgbClr val="FFC000"/>
                </a:solidFill>
              </a:rPr>
              <a:t>Expertise and Skills of Chartered Accountants</a:t>
            </a:r>
          </a:p>
          <a:p>
            <a:pPr algn="just"/>
            <a:endParaRPr lang="en-IN" sz="2000" b="1" dirty="0">
              <a:solidFill>
                <a:srgbClr val="FFC000"/>
              </a:solidFill>
            </a:endParaRPr>
          </a:p>
          <a:p>
            <a:pPr algn="just"/>
            <a:r>
              <a:rPr lang="en-IN" sz="2000" dirty="0"/>
              <a:t>Chartered Accountants possess extensive expertise in finance, auditing, taxation, and financial management, enabling them to address complex organizational challenges with ethical and regulatory compliance.</a:t>
            </a:r>
          </a:p>
          <a:p>
            <a:pPr algn="just"/>
            <a:endParaRPr lang="en-IN" sz="2000" b="1" dirty="0">
              <a:solidFill>
                <a:srgbClr val="FFC000"/>
              </a:solidFill>
            </a:endParaRPr>
          </a:p>
        </p:txBody>
      </p:sp>
      <p:sp>
        <p:nvSpPr>
          <p:cNvPr id="7" name="Subtitle 3"/>
          <p:cNvSpPr txBox="1">
            <a:spLocks/>
          </p:cNvSpPr>
          <p:nvPr/>
        </p:nvSpPr>
        <p:spPr>
          <a:xfrm>
            <a:off x="4096574" y="1418749"/>
            <a:ext cx="3790115" cy="463418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r>
              <a:rPr lang="en-IN" sz="2000" b="1" dirty="0">
                <a:solidFill>
                  <a:srgbClr val="FFC000"/>
                </a:solidFill>
              </a:rPr>
              <a:t>Role in Strengthening GRC Frameworks</a:t>
            </a:r>
          </a:p>
          <a:p>
            <a:pPr algn="just"/>
            <a:endParaRPr lang="en-IN" sz="2000" b="1" dirty="0">
              <a:solidFill>
                <a:srgbClr val="FFC000"/>
              </a:solidFill>
            </a:endParaRPr>
          </a:p>
          <a:p>
            <a:pPr algn="just"/>
            <a:r>
              <a:rPr lang="en-IN" sz="2000" dirty="0"/>
              <a:t>CAs develop and implement governance structures, improve internal controls, conduct audits, and provide strategic risk management advice to enhance transparency and accountability.</a:t>
            </a:r>
          </a:p>
          <a:p>
            <a:pPr algn="just"/>
            <a:endParaRPr lang="en-IN" sz="2000" b="1" dirty="0">
              <a:solidFill>
                <a:srgbClr val="FFC000"/>
              </a:solidFill>
            </a:endParaRPr>
          </a:p>
        </p:txBody>
      </p:sp>
      <p:sp>
        <p:nvSpPr>
          <p:cNvPr id="9" name="Subtitle 3"/>
          <p:cNvSpPr txBox="1">
            <a:spLocks/>
          </p:cNvSpPr>
          <p:nvPr/>
        </p:nvSpPr>
        <p:spPr>
          <a:xfrm>
            <a:off x="7886689" y="1425369"/>
            <a:ext cx="3899445" cy="4627560"/>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just"/>
            <a:r>
              <a:rPr lang="en-IN" sz="2000" b="1" dirty="0">
                <a:solidFill>
                  <a:srgbClr val="FFC000"/>
                </a:solidFill>
              </a:rPr>
              <a:t>Trust and Credibility Enhancement</a:t>
            </a:r>
          </a:p>
          <a:p>
            <a:pPr algn="just"/>
            <a:endParaRPr lang="en-IN" sz="2000" dirty="0"/>
          </a:p>
          <a:p>
            <a:pPr algn="just"/>
            <a:r>
              <a:rPr lang="en-IN" sz="2000" dirty="0"/>
              <a:t>By ensuring accurate financial reporting, preventing fraud, and promoting regulatory adherence, CAs build stakeholder trust and reinforce the legitimacy of autonomous and local bodies.</a:t>
            </a:r>
          </a:p>
        </p:txBody>
      </p:sp>
    </p:spTree>
    <p:extLst>
      <p:ext uri="{BB962C8B-B14F-4D97-AF65-F5344CB8AC3E}">
        <p14:creationId xmlns:p14="http://schemas.microsoft.com/office/powerpoint/2010/main" val="215209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484187" y="704849"/>
            <a:ext cx="11241088" cy="533401"/>
          </a:xfrm>
        </p:spPr>
        <p:txBody>
          <a:bodyPr>
            <a:normAutofit fontScale="90000"/>
            <a:scene3d>
              <a:camera prst="orthographicFront"/>
              <a:lightRig rig="threePt" dir="t"/>
            </a:scene3d>
            <a:sp3d extrusionH="57150">
              <a:bevelT w="38100" h="38100" prst="slope"/>
            </a:sp3d>
          </a:bodyPr>
          <a:lstStyle/>
          <a:p>
            <a:r>
              <a:rPr lang="en-IN" sz="3600" dirty="0">
                <a:solidFill>
                  <a:srgbClr val="FFC000"/>
                </a:solidFill>
              </a:rPr>
              <a:t>PANCHAYATI RAJ SYSTEM IN INDIA</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1838325"/>
            <a:ext cx="7181849" cy="4629150"/>
          </a:xfrm>
          <a:prstGeom prst="rect">
            <a:avLst/>
          </a:prstGeom>
        </p:spPr>
      </p:pic>
    </p:spTree>
    <p:extLst>
      <p:ext uri="{BB962C8B-B14F-4D97-AF65-F5344CB8AC3E}">
        <p14:creationId xmlns:p14="http://schemas.microsoft.com/office/powerpoint/2010/main" val="3384978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ROLE OF CHARTERED ACCOUNTANTS IN GOVERNANCE</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Auditing and Financial Reporting:</a:t>
            </a:r>
          </a:p>
          <a:p>
            <a:pPr algn="just"/>
            <a:r>
              <a:rPr lang="en-IN" sz="2000" dirty="0"/>
              <a:t>CAs conduct audits of the financial statements of local bodies, ensuring they accurately reflect financial health and comply with Accounting Standards for Local Bodies (ASLBs) developed by the Institute of Chartered Accountants of India (ICAI). These audits provide independent assurance and foster trust in the financial management of these bodies.</a:t>
            </a:r>
          </a:p>
          <a:p>
            <a:pPr marL="342900" indent="-342900" algn="just">
              <a:buFont typeface="Wingdings" panose="05000000000000000000" pitchFamily="2" charset="2"/>
              <a:buChar char="§"/>
            </a:pPr>
            <a:r>
              <a:rPr lang="en-IN" sz="2000" b="1" dirty="0">
                <a:solidFill>
                  <a:srgbClr val="FFC000"/>
                </a:solidFill>
              </a:rPr>
              <a:t>Transition to Accrual Accounting:</a:t>
            </a:r>
          </a:p>
          <a:p>
            <a:pPr algn="just"/>
            <a:r>
              <a:rPr lang="en-IN" sz="2000" dirty="0"/>
              <a:t>CAs are instrumental in assisting local bodies, particularly Urban Local Bodies (ULB), in migrating from the cash-based accounting system to the more detailed and transparent accrual-based accounting system. This improves financial reporting and decision-making capabilities.</a:t>
            </a:r>
          </a:p>
          <a:p>
            <a:pPr marL="342900" indent="-342900" algn="just">
              <a:buFont typeface="Wingdings" panose="05000000000000000000" pitchFamily="2" charset="2"/>
              <a:buChar char="§"/>
            </a:pPr>
            <a:r>
              <a:rPr lang="en-IN" sz="2000" b="1" dirty="0">
                <a:solidFill>
                  <a:srgbClr val="FFC000"/>
                </a:solidFill>
              </a:rPr>
              <a:t>Building Internal Controls</a:t>
            </a:r>
          </a:p>
          <a:p>
            <a:pPr algn="just"/>
            <a:r>
              <a:rPr lang="en-IN" sz="2000" dirty="0"/>
              <a:t>CAs assist in establishing robust internal controls to prevent fraud, minimize errors, and ensure operational efficiency within local bodies. These controls safeguard public assets and foster accountability.</a:t>
            </a:r>
          </a:p>
          <a:p>
            <a:pPr algn="just"/>
            <a:endParaRPr lang="en-IN" sz="2000" b="1" dirty="0">
              <a:solidFill>
                <a:srgbClr val="FFC000"/>
              </a:solidFill>
            </a:endParaRPr>
          </a:p>
          <a:p>
            <a:pPr algn="just"/>
            <a:endParaRPr lang="en-IN" sz="2000" b="1" dirty="0">
              <a:solidFill>
                <a:srgbClr val="FFC000"/>
              </a:solidFill>
            </a:endParaRPr>
          </a:p>
          <a:p>
            <a:pPr marL="342900" indent="-342900" algn="just">
              <a:buFont typeface="Wingdings" panose="05000000000000000000" pitchFamily="2" charset="2"/>
              <a:buChar char="§"/>
            </a:pPr>
            <a:endParaRPr lang="en-IN" sz="2000" dirty="0"/>
          </a:p>
          <a:p>
            <a:pPr algn="just"/>
            <a:endParaRPr lang="en-IN" sz="2000" dirty="0"/>
          </a:p>
        </p:txBody>
      </p:sp>
    </p:spTree>
    <p:extLst>
      <p:ext uri="{BB962C8B-B14F-4D97-AF65-F5344CB8AC3E}">
        <p14:creationId xmlns:p14="http://schemas.microsoft.com/office/powerpoint/2010/main" val="273910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ROLE OF CHARTERED ACCOUNTANTS IN GOVERNANCE (contd.)</a:t>
            </a:r>
          </a:p>
        </p:txBody>
      </p:sp>
      <p:sp>
        <p:nvSpPr>
          <p:cNvPr id="9" name="Subtitle 3"/>
          <p:cNvSpPr txBox="1">
            <a:spLocks/>
          </p:cNvSpPr>
          <p:nvPr/>
        </p:nvSpPr>
        <p:spPr>
          <a:xfrm>
            <a:off x="409564" y="1164432"/>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Financial Management and Advisory:</a:t>
            </a:r>
          </a:p>
          <a:p>
            <a:pPr algn="just"/>
            <a:r>
              <a:rPr lang="en-IN" sz="2000" dirty="0"/>
              <a:t>CAs advise local bodies on financial matters, including budgeting, tax planning, risk management, and the effective use of resources. Their expertise helps local bodies improve financial management and ensure public funds are utilized for intended purposes, like infrastructure development, delivery of essential public services, and social welfare programs.</a:t>
            </a:r>
          </a:p>
          <a:p>
            <a:pPr marL="342900" indent="-342900" algn="just">
              <a:buFont typeface="Wingdings" panose="05000000000000000000" pitchFamily="2" charset="2"/>
              <a:buChar char="§"/>
            </a:pPr>
            <a:r>
              <a:rPr lang="en-IN" sz="2000" b="1" dirty="0">
                <a:solidFill>
                  <a:srgbClr val="FFC000"/>
                </a:solidFill>
              </a:rPr>
              <a:t>Compliance with Regulations:</a:t>
            </a:r>
          </a:p>
          <a:p>
            <a:pPr algn="just"/>
            <a:r>
              <a:rPr lang="en-IN" sz="2000" dirty="0"/>
              <a:t>CAs help ensure local bodies adhere to various legal and regulatory frameworks governing their financial operations, including statutory requirements under acts like the Companies Act,  regulations from bodies like the Reserve Bank of India (RBI) and specific State level compliance like West Bengal Municipal Act. This minimizes the risk of legal penalties and strengthens trust with stakeholders.</a:t>
            </a:r>
          </a:p>
          <a:p>
            <a:pPr marL="342900" indent="-342900" algn="just">
              <a:buFont typeface="Wingdings" panose="05000000000000000000" pitchFamily="2" charset="2"/>
              <a:buChar char="§"/>
            </a:pPr>
            <a:endParaRPr lang="en-IN" sz="2000" dirty="0"/>
          </a:p>
          <a:p>
            <a:pPr algn="just"/>
            <a:endParaRPr lang="en-IN"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3561" y="5257800"/>
            <a:ext cx="3011917" cy="1352550"/>
          </a:xfrm>
          <a:prstGeom prst="rect">
            <a:avLst/>
          </a:prstGeom>
        </p:spPr>
      </p:pic>
    </p:spTree>
    <p:extLst>
      <p:ext uri="{BB962C8B-B14F-4D97-AF65-F5344CB8AC3E}">
        <p14:creationId xmlns:p14="http://schemas.microsoft.com/office/powerpoint/2010/main" val="6918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ROLE OF CHARTERED ACCOUNTANTS IN RISK MANAGEMENT</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Risk Identification and Assessment:</a:t>
            </a:r>
          </a:p>
          <a:p>
            <a:pPr algn="just"/>
            <a:r>
              <a:rPr lang="en-IN" sz="2000" dirty="0"/>
              <a:t>With their deep understanding of financial processes and regulatory frameworks, CAs are crucial in identifying and assessing various risks that an autonomous body might face. This includes financial risks (such as liquidity, market, and credit risks), operational risks (including IT system failures, fraud, or deficiencies in internal processes), and regulatory compliance risks.</a:t>
            </a:r>
          </a:p>
          <a:p>
            <a:pPr algn="just"/>
            <a:endParaRPr lang="en-IN" sz="2000" dirty="0"/>
          </a:p>
          <a:p>
            <a:pPr marL="342900" indent="-342900" algn="just">
              <a:buFont typeface="Wingdings" panose="05000000000000000000" pitchFamily="2" charset="2"/>
              <a:buChar char="§"/>
            </a:pPr>
            <a:r>
              <a:rPr lang="en-IN" sz="2000" b="1" dirty="0">
                <a:solidFill>
                  <a:srgbClr val="FFC000"/>
                </a:solidFill>
              </a:rPr>
              <a:t>Developing and Implementing Risk Mitigation Strategies:</a:t>
            </a:r>
          </a:p>
          <a:p>
            <a:pPr algn="just"/>
            <a:r>
              <a:rPr lang="en-IN" sz="2000" dirty="0"/>
              <a:t>Following the risk assessment, CAs collaborate with the management to develop and implement tailored strategies to mitigate these risks. This might involve setting up robust internal controls, improving compliance procedures, or implementing specific policies to address identified vulnerabilities.</a:t>
            </a:r>
          </a:p>
          <a:p>
            <a:pPr algn="just"/>
            <a:endParaRPr lang="en-IN" sz="2000" b="1" dirty="0">
              <a:solidFill>
                <a:srgbClr val="FFC000"/>
              </a:solidFill>
            </a:endParaRPr>
          </a:p>
          <a:p>
            <a:pPr algn="just"/>
            <a:endParaRPr lang="en-IN" sz="2000" b="1" dirty="0">
              <a:solidFill>
                <a:srgbClr val="FFC000"/>
              </a:solidFill>
            </a:endParaRPr>
          </a:p>
          <a:p>
            <a:pPr marL="342900" indent="-342900" algn="just">
              <a:buFont typeface="Wingdings" panose="05000000000000000000" pitchFamily="2" charset="2"/>
              <a:buChar char="§"/>
            </a:pPr>
            <a:endParaRPr lang="en-IN" sz="2000" dirty="0"/>
          </a:p>
          <a:p>
            <a:pPr algn="just"/>
            <a:endParaRPr lang="en-IN" sz="2000" dirty="0"/>
          </a:p>
        </p:txBody>
      </p:sp>
    </p:spTree>
    <p:extLst>
      <p:ext uri="{BB962C8B-B14F-4D97-AF65-F5344CB8AC3E}">
        <p14:creationId xmlns:p14="http://schemas.microsoft.com/office/powerpoint/2010/main" val="27886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ROLE OF CHARTERED ACCOUNTANTS IN RISK MANAGEMENT (contd.)</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Establishing Robust Internal Controls:</a:t>
            </a:r>
          </a:p>
          <a:p>
            <a:pPr algn="just"/>
            <a:r>
              <a:rPr lang="en-IN" sz="2000" dirty="0"/>
              <a:t>CAs help autonomous bodies establish robust internal control systems to safeguard assets, prevent fraud and errors, and ensure the reliability of financial information.</a:t>
            </a:r>
            <a:r>
              <a:rPr lang="en-IN" dirty="0">
                <a:effectLst/>
              </a:rPr>
              <a:t> </a:t>
            </a:r>
          </a:p>
          <a:p>
            <a:pPr marL="342900" indent="-342900" algn="just">
              <a:buFont typeface="Wingdings" panose="05000000000000000000" pitchFamily="2" charset="2"/>
              <a:buChar char="§"/>
            </a:pPr>
            <a:r>
              <a:rPr lang="en-IN" sz="2000" b="1" dirty="0">
                <a:solidFill>
                  <a:srgbClr val="FFC000"/>
                </a:solidFill>
              </a:rPr>
              <a:t>Ensuring Regulatory Compliance:</a:t>
            </a:r>
          </a:p>
          <a:p>
            <a:pPr algn="just"/>
            <a:r>
              <a:rPr lang="en-IN" sz="2000" dirty="0"/>
              <a:t>Autonomous bodies are subject to various regulations, including the Companies Act, Income Tax Act, and sector-specific regulations from bodies like the Reserve Bank of India (RBI) or the Securities and Exchange Board of India (SEBI). CAs guide these bodies in navigating these complex legal and regulatory frameworks, ensuring compliance and minimizing the risk of legal penalties or reputational damage.</a:t>
            </a:r>
          </a:p>
          <a:p>
            <a:pPr marL="342900" indent="-342900" algn="just">
              <a:buFont typeface="Wingdings" panose="05000000000000000000" pitchFamily="2" charset="2"/>
              <a:buChar char="§"/>
            </a:pPr>
            <a:r>
              <a:rPr lang="en-IN" sz="2000" b="1" dirty="0">
                <a:solidFill>
                  <a:srgbClr val="FFC000"/>
                </a:solidFill>
              </a:rPr>
              <a:t>Internal Audit and Assurance Services:</a:t>
            </a:r>
          </a:p>
          <a:p>
            <a:pPr algn="just"/>
            <a:r>
              <a:rPr lang="en-IN" sz="2000" dirty="0"/>
              <a:t>CAs conduct internal audits to assess the effectiveness of risk management processes, internal controls, and compliance procedures within autonomous bodies.</a:t>
            </a:r>
          </a:p>
          <a:p>
            <a:pPr algn="just"/>
            <a:endParaRPr lang="en-IN" sz="2000" dirty="0"/>
          </a:p>
        </p:txBody>
      </p:sp>
    </p:spTree>
    <p:extLst>
      <p:ext uri="{BB962C8B-B14F-4D97-AF65-F5344CB8AC3E}">
        <p14:creationId xmlns:p14="http://schemas.microsoft.com/office/powerpoint/2010/main" val="43354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ROLE OF CHARTERED ACCOUNTANTS IN RISK MANAGEMENT (contd.)</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Reporting and Communication:</a:t>
            </a:r>
          </a:p>
          <a:p>
            <a:pPr algn="just"/>
            <a:r>
              <a:rPr lang="en-IN" sz="2000" dirty="0"/>
              <a:t>CAs play a role in clear and transparent communication of identified risks and the implemented mitigation strategies to stakeholders, including </a:t>
            </a:r>
            <a:r>
              <a:rPr lang="en-IN" sz="2000" dirty="0" err="1"/>
              <a:t>audittees</a:t>
            </a:r>
            <a:r>
              <a:rPr lang="en-IN" sz="2000" dirty="0"/>
              <a:t> and relevant regulatory authorities.</a:t>
            </a:r>
          </a:p>
          <a:p>
            <a:pPr marL="342900" indent="-342900" algn="just">
              <a:buFont typeface="Wingdings" panose="05000000000000000000" pitchFamily="2" charset="2"/>
              <a:buChar char="§"/>
            </a:pPr>
            <a:r>
              <a:rPr lang="en-IN" sz="2000" b="1" dirty="0">
                <a:solidFill>
                  <a:srgbClr val="FFC000"/>
                </a:solidFill>
              </a:rPr>
              <a:t>Advisory Services:</a:t>
            </a:r>
          </a:p>
          <a:p>
            <a:pPr algn="just"/>
            <a:r>
              <a:rPr lang="en-IN" sz="2000" dirty="0"/>
              <a:t>CAs offer strategic advice on risk management, helping autonomous bodies make informed decisions that consider potential risks and rewards. They also help in developing and implementing robust MIS system and reporting formats for review by designated official of these bodies. Their expertise also helps the organizations improve financial efficiency and manage resources effectively. </a:t>
            </a:r>
          </a:p>
        </p:txBody>
      </p:sp>
    </p:spTree>
    <p:extLst>
      <p:ext uri="{BB962C8B-B14F-4D97-AF65-F5344CB8AC3E}">
        <p14:creationId xmlns:p14="http://schemas.microsoft.com/office/powerpoint/2010/main" val="1237950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99" y="314325"/>
            <a:ext cx="11401425" cy="6324600"/>
          </a:xfrm>
          <a:prstGeom prst="rect">
            <a:avLst/>
          </a:prstGeom>
        </p:spPr>
      </p:pic>
    </p:spTree>
    <p:extLst>
      <p:ext uri="{BB962C8B-B14F-4D97-AF65-F5344CB8AC3E}">
        <p14:creationId xmlns:p14="http://schemas.microsoft.com/office/powerpoint/2010/main" val="403665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ROLE OF CHARTERED ACCOUNTANTS IN COMPLIANCE MANAGEMENT</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Regulatory Compliance Advice:</a:t>
            </a:r>
          </a:p>
          <a:p>
            <a:pPr algn="just"/>
            <a:r>
              <a:rPr lang="en-IN" sz="2000" dirty="0"/>
              <a:t>CAs act as advisors, guiding the local and autonomous bodies through various laws and regulations, including state-specific Municipal Acts for local bodies, tax laws (e.g., Income Tax Act, Goods and Services Tax (GST) Act), and guidelines from regulatory bodies like the Comptroller and Auditor General of India (C&amp;AG). They ensure compliance with all applicable statutory obligations.</a:t>
            </a:r>
          </a:p>
          <a:p>
            <a:pPr marL="342900" indent="-342900" algn="just">
              <a:buFont typeface="Wingdings" panose="05000000000000000000" pitchFamily="2" charset="2"/>
              <a:buChar char="§"/>
            </a:pPr>
            <a:r>
              <a:rPr lang="en-IN" sz="2000" b="1" dirty="0">
                <a:solidFill>
                  <a:srgbClr val="FFC000"/>
                </a:solidFill>
              </a:rPr>
              <a:t>Financial Management Guidance:</a:t>
            </a:r>
          </a:p>
          <a:p>
            <a:pPr algn="just"/>
            <a:r>
              <a:rPr lang="en-IN" sz="2000" dirty="0"/>
              <a:t>CAs offer strategic advice on financial matters, encompassing budgeting, resource management, and adherence to specific accounting formats mandated for autonomous bodies by the government. </a:t>
            </a:r>
          </a:p>
        </p:txBody>
      </p:sp>
    </p:spTree>
    <p:extLst>
      <p:ext uri="{BB962C8B-B14F-4D97-AF65-F5344CB8AC3E}">
        <p14:creationId xmlns:p14="http://schemas.microsoft.com/office/powerpoint/2010/main" val="170033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fontScale="90000"/>
            <a:scene3d>
              <a:camera prst="orthographicFront"/>
              <a:lightRig rig="threePt" dir="t"/>
            </a:scene3d>
            <a:sp3d extrusionH="57150">
              <a:bevelT w="38100" h="38100" prst="slope"/>
            </a:sp3d>
          </a:bodyPr>
          <a:lstStyle/>
          <a:p>
            <a:pPr algn="just"/>
            <a:r>
              <a:rPr lang="en-IN" sz="3600" dirty="0">
                <a:solidFill>
                  <a:srgbClr val="FFC000"/>
                </a:solidFill>
              </a:rPr>
              <a:t>ROLE OF CHARTERED ACCOUNTANTS IN COMPLIANCE MANAGEMENT (contd.)</a:t>
            </a:r>
          </a:p>
        </p:txBody>
      </p:sp>
      <p:sp>
        <p:nvSpPr>
          <p:cNvPr id="9" name="Subtitle 3"/>
          <p:cNvSpPr txBox="1">
            <a:spLocks/>
          </p:cNvSpPr>
          <p:nvPr/>
        </p:nvSpPr>
        <p:spPr>
          <a:xfrm>
            <a:off x="409564" y="1288257"/>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Statutory Filings and Documentation:</a:t>
            </a:r>
          </a:p>
          <a:p>
            <a:pPr algn="just"/>
            <a:r>
              <a:rPr lang="en-IN" sz="2000" dirty="0"/>
              <a:t>CAs ensure the accurate and timely preparation and submission of all mandatory statutory filings with relevant authorities like the Registrar of Companies (</a:t>
            </a:r>
            <a:r>
              <a:rPr lang="en-IN" sz="2000" dirty="0" err="1"/>
              <a:t>RoC</a:t>
            </a:r>
            <a:r>
              <a:rPr lang="en-IN" sz="2000" dirty="0"/>
              <a:t>), GST departments, and tax authorities, thereby minimizing the risk of penalties and legal issues.</a:t>
            </a:r>
          </a:p>
          <a:p>
            <a:pPr marL="342900" indent="-342900" algn="just">
              <a:buFont typeface="Wingdings" panose="05000000000000000000" pitchFamily="2" charset="2"/>
              <a:buChar char="§"/>
            </a:pPr>
            <a:r>
              <a:rPr lang="en-IN" sz="2000" b="1" dirty="0">
                <a:solidFill>
                  <a:srgbClr val="FFC000"/>
                </a:solidFill>
              </a:rPr>
              <a:t>Assistance in Capacity Building:</a:t>
            </a:r>
          </a:p>
          <a:p>
            <a:pPr algn="just"/>
            <a:r>
              <a:rPr lang="en-IN" sz="2000" dirty="0"/>
              <a:t>CAs can contribute to training and development programs for the officials of these bodies to enhance their financial literacy, record-keeping practices, and overall capacity to handle financial management and audits.</a:t>
            </a:r>
          </a:p>
          <a:p>
            <a:pPr marL="342900" indent="-342900" algn="just">
              <a:buFont typeface="Wingdings" panose="05000000000000000000" pitchFamily="2" charset="2"/>
              <a:buChar char="§"/>
            </a:pPr>
            <a:r>
              <a:rPr lang="en-IN" sz="2000" b="1" dirty="0">
                <a:solidFill>
                  <a:srgbClr val="FFC000"/>
                </a:solidFill>
              </a:rPr>
              <a:t>Collaboration with State Authorities:</a:t>
            </a:r>
          </a:p>
          <a:p>
            <a:pPr algn="just"/>
            <a:r>
              <a:rPr lang="en-IN" sz="2000" dirty="0"/>
              <a:t>CAs can assist state authorities in amending relevant legislation to facilitate accounting reforms and improve compliance within local and autonomous bodies.</a:t>
            </a:r>
          </a:p>
          <a:p>
            <a:pPr algn="just"/>
            <a:endParaRPr lang="en-IN" sz="2000" dirty="0"/>
          </a:p>
        </p:txBody>
      </p:sp>
    </p:spTree>
    <p:extLst>
      <p:ext uri="{BB962C8B-B14F-4D97-AF65-F5344CB8AC3E}">
        <p14:creationId xmlns:p14="http://schemas.microsoft.com/office/powerpoint/2010/main" val="2243579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KEY REFORMS &amp; INITIATIVES</a:t>
            </a:r>
          </a:p>
        </p:txBody>
      </p:sp>
      <p:sp>
        <p:nvSpPr>
          <p:cNvPr id="3" name="Subtitle 2"/>
          <p:cNvSpPr>
            <a:spLocks noGrp="1"/>
          </p:cNvSpPr>
          <p:nvPr>
            <p:ph type="subTitle" idx="1"/>
          </p:nvPr>
        </p:nvSpPr>
        <p:spPr>
          <a:xfrm>
            <a:off x="714029" y="1421495"/>
            <a:ext cx="3076921" cy="5188855"/>
          </a:xfrm>
          <a:ln w="28575">
            <a:solidFill>
              <a:schemeClr val="tx1"/>
            </a:solidFill>
          </a:ln>
        </p:spPr>
        <p:txBody>
          <a:bodyPr>
            <a:noAutofit/>
          </a:bodyPr>
          <a:lstStyle/>
          <a:p>
            <a:pPr algn="just"/>
            <a:r>
              <a:rPr lang="en-IN" sz="1800" b="1" dirty="0">
                <a:solidFill>
                  <a:srgbClr val="FFC000"/>
                </a:solidFill>
              </a:rPr>
              <a:t>Accrual Based Double Entry Accounting</a:t>
            </a:r>
          </a:p>
          <a:p>
            <a:pPr algn="just" defTabSz="457200"/>
            <a:r>
              <a:rPr lang="en-IN" sz="1800" dirty="0"/>
              <a:t>This system recognizes financial transactions as they occur, rather than when cash is exchanged. The Government is looking into seriously to adopt accrual system of accounting in Urban Local Bodies (ULBs), marking the beginning of this transformative journey.</a:t>
            </a:r>
          </a:p>
        </p:txBody>
      </p:sp>
      <p:sp>
        <p:nvSpPr>
          <p:cNvPr id="6" name="TextBox 5"/>
          <p:cNvSpPr txBox="1"/>
          <p:nvPr/>
        </p:nvSpPr>
        <p:spPr>
          <a:xfrm>
            <a:off x="3800476" y="1421495"/>
            <a:ext cx="2343150" cy="5159874"/>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Uniform Accounting Standards</a:t>
            </a:r>
          </a:p>
          <a:p>
            <a:pPr algn="just"/>
            <a:endParaRPr lang="en-IN" sz="1050" dirty="0"/>
          </a:p>
          <a:p>
            <a:pPr algn="just"/>
            <a:r>
              <a:rPr lang="en-IN" dirty="0"/>
              <a:t>ICAI is actively involved in developing </a:t>
            </a:r>
            <a:r>
              <a:rPr lang="en-IN" i="1" dirty="0"/>
              <a:t>Accounting Standards for Local Bodies (ASLBs) </a:t>
            </a:r>
            <a:r>
              <a:rPr lang="en-IN" dirty="0"/>
              <a:t>which are designed to improve financial reporting &amp; transparency in local bodies. </a:t>
            </a:r>
          </a:p>
          <a:p>
            <a:pPr algn="just"/>
            <a:endParaRPr lang="en-IN" sz="800" i="1" dirty="0"/>
          </a:p>
          <a:p>
            <a:pPr algn="just"/>
            <a:endParaRPr lang="en-IN" sz="800" i="1" dirty="0"/>
          </a:p>
          <a:p>
            <a:pPr algn="just"/>
            <a:endParaRPr lang="en-IN" sz="800" i="1" dirty="0"/>
          </a:p>
          <a:p>
            <a:pPr algn="just"/>
            <a:endParaRPr lang="en-IN" sz="800" i="1" dirty="0"/>
          </a:p>
          <a:p>
            <a:pPr algn="just"/>
            <a:endParaRPr lang="en-IN" sz="800" i="1" dirty="0"/>
          </a:p>
          <a:p>
            <a:pPr algn="just"/>
            <a:endParaRPr lang="en-IN" sz="800" i="1" dirty="0"/>
          </a:p>
          <a:p>
            <a:pPr algn="just"/>
            <a:endParaRPr lang="en-IN" sz="800" i="1" dirty="0"/>
          </a:p>
        </p:txBody>
      </p:sp>
      <p:sp>
        <p:nvSpPr>
          <p:cNvPr id="7" name="TextBox 6"/>
          <p:cNvSpPr txBox="1"/>
          <p:nvPr/>
        </p:nvSpPr>
        <p:spPr>
          <a:xfrm>
            <a:off x="6143625" y="1421495"/>
            <a:ext cx="2571750" cy="5127558"/>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Audit &amp; Accountability</a:t>
            </a:r>
          </a:p>
          <a:p>
            <a:pPr algn="just"/>
            <a:endParaRPr lang="en-IN" dirty="0"/>
          </a:p>
          <a:p>
            <a:pPr algn="just"/>
            <a:r>
              <a:rPr lang="en-IN" dirty="0"/>
              <a:t>The reforms have also focused on</a:t>
            </a:r>
          </a:p>
          <a:p>
            <a:pPr algn="just"/>
            <a:r>
              <a:rPr lang="en-IN" dirty="0"/>
              <a:t>strengthening the audit process within municipal bodies. External and internal</a:t>
            </a:r>
          </a:p>
          <a:p>
            <a:pPr algn="just"/>
            <a:r>
              <a:rPr lang="en-IN" dirty="0"/>
              <a:t>audits are now more rigorously conducted, with an emphasis on compliance</a:t>
            </a:r>
          </a:p>
          <a:p>
            <a:pPr algn="just"/>
            <a:r>
              <a:rPr lang="en-IN" dirty="0"/>
              <a:t>with the new accounting standards and practices.</a:t>
            </a:r>
          </a:p>
          <a:p>
            <a:pPr algn="just"/>
            <a:endParaRPr lang="en-IN" sz="800" dirty="0"/>
          </a:p>
          <a:p>
            <a:pPr algn="just"/>
            <a:endParaRPr lang="en-IN" sz="800" dirty="0"/>
          </a:p>
          <a:p>
            <a:pPr algn="just"/>
            <a:endParaRPr lang="en-IN" sz="800" dirty="0"/>
          </a:p>
          <a:p>
            <a:pPr algn="just"/>
            <a:endParaRPr lang="en-IN" sz="800" dirty="0"/>
          </a:p>
        </p:txBody>
      </p:sp>
      <p:sp>
        <p:nvSpPr>
          <p:cNvPr id="9" name="TextBox 8"/>
          <p:cNvSpPr txBox="1"/>
          <p:nvPr/>
        </p:nvSpPr>
        <p:spPr>
          <a:xfrm>
            <a:off x="8715375" y="1421495"/>
            <a:ext cx="2743200" cy="5206554"/>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Right to Information (RTI) Act, 2005</a:t>
            </a:r>
          </a:p>
          <a:p>
            <a:pPr algn="just" defTabSz="914400">
              <a:lnSpc>
                <a:spcPct val="120000"/>
              </a:lnSpc>
              <a:spcBef>
                <a:spcPts val="1000"/>
              </a:spcBef>
            </a:pPr>
            <a:r>
              <a:rPr lang="en-IN" dirty="0"/>
              <a:t>The RTI Act has played  crucial role in promoting transparency &amp; accountability in Urban Local Bodies (ULBs). It requires government bodies to disclose financial &amp; operational information to the public, ensuring that ULBs maintain transparency in their financial practices.</a:t>
            </a:r>
          </a:p>
        </p:txBody>
      </p:sp>
    </p:spTree>
    <p:extLst>
      <p:ext uri="{BB962C8B-B14F-4D97-AF65-F5344CB8AC3E}">
        <p14:creationId xmlns:p14="http://schemas.microsoft.com/office/powerpoint/2010/main" val="1611162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KEY REFORMS &amp; INITIATIVES (contd.)</a:t>
            </a:r>
          </a:p>
        </p:txBody>
      </p:sp>
      <p:sp>
        <p:nvSpPr>
          <p:cNvPr id="3" name="Subtitle 2"/>
          <p:cNvSpPr>
            <a:spLocks noGrp="1"/>
          </p:cNvSpPr>
          <p:nvPr>
            <p:ph type="subTitle" idx="1"/>
          </p:nvPr>
        </p:nvSpPr>
        <p:spPr>
          <a:xfrm>
            <a:off x="714029" y="1421494"/>
            <a:ext cx="2429221" cy="5160282"/>
          </a:xfrm>
          <a:ln w="28575">
            <a:solidFill>
              <a:schemeClr val="tx1"/>
            </a:solidFill>
          </a:ln>
        </p:spPr>
        <p:txBody>
          <a:bodyPr>
            <a:noAutofit/>
          </a:bodyPr>
          <a:lstStyle/>
          <a:p>
            <a:pPr algn="just"/>
            <a:r>
              <a:rPr lang="en-IN" sz="1800" b="1" dirty="0">
                <a:solidFill>
                  <a:srgbClr val="FFC000"/>
                </a:solidFill>
              </a:rPr>
              <a:t>Public Disclosure Law (PDL), 2008</a:t>
            </a:r>
          </a:p>
          <a:p>
            <a:pPr algn="just"/>
            <a:endParaRPr lang="en-IN" sz="800" b="1" dirty="0"/>
          </a:p>
          <a:p>
            <a:pPr algn="just" defTabSz="457200"/>
            <a:r>
              <a:rPr lang="en-IN" sz="1800" dirty="0"/>
              <a:t>The PDL mandates the disclosure of financial &amp; operational information by ULBs, setting a precedent for transparency,  accountability. &amp; uniform reporting structure. </a:t>
            </a:r>
          </a:p>
          <a:p>
            <a:pPr algn="just" defTabSz="457200"/>
            <a:endParaRPr lang="en-IN" sz="1800" dirty="0"/>
          </a:p>
          <a:p>
            <a:pPr algn="just" defTabSz="457200"/>
            <a:endParaRPr lang="en-IN" sz="1800" dirty="0"/>
          </a:p>
          <a:p>
            <a:pPr algn="just" defTabSz="457200"/>
            <a:endParaRPr lang="en-IN" sz="1800" dirty="0"/>
          </a:p>
        </p:txBody>
      </p:sp>
      <p:sp>
        <p:nvSpPr>
          <p:cNvPr id="5" name="TextBox 4"/>
          <p:cNvSpPr txBox="1"/>
          <p:nvPr/>
        </p:nvSpPr>
        <p:spPr>
          <a:xfrm>
            <a:off x="8011886" y="1421496"/>
            <a:ext cx="3095922" cy="2819233"/>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Integration with IT Systems</a:t>
            </a:r>
            <a:endParaRPr lang="en-IN" sz="800" dirty="0"/>
          </a:p>
          <a:p>
            <a:pPr algn="just"/>
            <a:endParaRPr lang="en-IN" sz="800" dirty="0"/>
          </a:p>
          <a:p>
            <a:pPr algn="just"/>
            <a:r>
              <a:rPr lang="en-IN" dirty="0"/>
              <a:t>To support the modernized</a:t>
            </a:r>
          </a:p>
          <a:p>
            <a:pPr algn="just"/>
            <a:r>
              <a:rPr lang="en-IN" dirty="0"/>
              <a:t>accounting systems, municipal bodies are increasingly integrating accounting practices with e-Governance platforms and accounting software.</a:t>
            </a:r>
          </a:p>
        </p:txBody>
      </p:sp>
      <p:sp>
        <p:nvSpPr>
          <p:cNvPr id="6" name="TextBox 5"/>
          <p:cNvSpPr txBox="1"/>
          <p:nvPr/>
        </p:nvSpPr>
        <p:spPr>
          <a:xfrm>
            <a:off x="3143250" y="1421495"/>
            <a:ext cx="2257425" cy="5189113"/>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Training &amp; Capacity Building</a:t>
            </a:r>
          </a:p>
          <a:p>
            <a:pPr algn="just"/>
            <a:endParaRPr lang="en-IN" dirty="0"/>
          </a:p>
          <a:p>
            <a:pPr algn="just"/>
            <a:r>
              <a:rPr lang="en-IN" dirty="0"/>
              <a:t>Both ICAI &amp; Ministry of Housing &amp; Urban Affairs (</a:t>
            </a:r>
            <a:r>
              <a:rPr lang="en-IN" dirty="0" err="1"/>
              <a:t>MoHUA</a:t>
            </a:r>
            <a:r>
              <a:rPr lang="en-IN" dirty="0"/>
              <a:t>) have been actively involved in conducting training programs for municipal accountants and auditors.</a:t>
            </a:r>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p:txBody>
      </p:sp>
      <p:sp>
        <p:nvSpPr>
          <p:cNvPr id="7" name="TextBox 6"/>
          <p:cNvSpPr txBox="1"/>
          <p:nvPr/>
        </p:nvSpPr>
        <p:spPr>
          <a:xfrm>
            <a:off x="5400675" y="1421495"/>
            <a:ext cx="2592161" cy="5152180"/>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National Municipal Accounts Manual (NMAM)</a:t>
            </a:r>
          </a:p>
          <a:p>
            <a:pPr algn="just"/>
            <a:endParaRPr lang="en-IN" dirty="0"/>
          </a:p>
          <a:p>
            <a:pPr algn="just"/>
            <a:r>
              <a:rPr lang="en-IN" dirty="0"/>
              <a:t>Developed by </a:t>
            </a:r>
            <a:r>
              <a:rPr lang="en-IN" dirty="0" err="1"/>
              <a:t>MoHUA</a:t>
            </a:r>
            <a:r>
              <a:rPr lang="en-IN" dirty="0"/>
              <a:t> based on task force report of the C&amp;AG, the manual mandates the preparation of key financial statements such as Income &amp; Expenditure Statement, Balance Sheet &amp; Cash-flow statements.</a:t>
            </a:r>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p:txBody>
      </p:sp>
      <p:sp>
        <p:nvSpPr>
          <p:cNvPr id="8" name="TextBox 7"/>
          <p:cNvSpPr txBox="1"/>
          <p:nvPr/>
        </p:nvSpPr>
        <p:spPr>
          <a:xfrm>
            <a:off x="8030936" y="4288522"/>
            <a:ext cx="3095922" cy="2542234"/>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Regular Monitoring and Evaluation</a:t>
            </a:r>
          </a:p>
          <a:p>
            <a:pPr algn="just"/>
            <a:endParaRPr lang="en-IN" sz="800" dirty="0"/>
          </a:p>
          <a:p>
            <a:pPr algn="just"/>
            <a:r>
              <a:rPr lang="en-IN" dirty="0"/>
              <a:t>Continuously monitoring and evaluating the effectiveness of internal control systems is necessary to identify areas for improvement. </a:t>
            </a:r>
            <a:endParaRPr lang="en-IN" b="1" dirty="0"/>
          </a:p>
        </p:txBody>
      </p:sp>
    </p:spTree>
    <p:extLst>
      <p:ext uri="{BB962C8B-B14F-4D97-AF65-F5344CB8AC3E}">
        <p14:creationId xmlns:p14="http://schemas.microsoft.com/office/powerpoint/2010/main" val="423512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187" y="152399"/>
            <a:ext cx="11241088" cy="533401"/>
          </a:xfrm>
        </p:spPr>
        <p:txBody>
          <a:bodyPr>
            <a:normAutofit fontScale="90000"/>
            <a:scene3d>
              <a:camera prst="orthographicFront"/>
              <a:lightRig rig="threePt" dir="t"/>
            </a:scene3d>
            <a:sp3d extrusionH="57150">
              <a:bevelT w="38100" h="38100" prst="slope"/>
            </a:sp3d>
          </a:bodyPr>
          <a:lstStyle/>
          <a:p>
            <a:r>
              <a:rPr lang="en-IN" sz="3600" dirty="0">
                <a:solidFill>
                  <a:srgbClr val="FFC000"/>
                </a:solidFill>
              </a:rPr>
              <a:t>BACKGROUND OF LOCAL BODIES</a:t>
            </a:r>
          </a:p>
        </p:txBody>
      </p:sp>
      <p:sp>
        <p:nvSpPr>
          <p:cNvPr id="4" name="Subtitle 3"/>
          <p:cNvSpPr>
            <a:spLocks noGrp="1"/>
          </p:cNvSpPr>
          <p:nvPr>
            <p:ph type="subTitle" idx="1"/>
          </p:nvPr>
        </p:nvSpPr>
        <p:spPr>
          <a:xfrm>
            <a:off x="595144" y="904228"/>
            <a:ext cx="11130131" cy="676921"/>
          </a:xfrm>
        </p:spPr>
        <p:txBody>
          <a:bodyPr>
            <a:normAutofit fontScale="92500" lnSpcReduction="10000"/>
          </a:bodyPr>
          <a:lstStyle/>
          <a:p>
            <a:pPr marL="285750" indent="-285750" algn="just">
              <a:buFont typeface="Wingdings" panose="05000000000000000000" pitchFamily="2" charset="2"/>
              <a:buChar char="§"/>
            </a:pPr>
            <a:r>
              <a:rPr lang="en-IN" sz="1800" dirty="0"/>
              <a:t>The 73</a:t>
            </a:r>
            <a:r>
              <a:rPr lang="en-IN" sz="1800" baseline="30000" dirty="0"/>
              <a:t>rd</a:t>
            </a:r>
            <a:r>
              <a:rPr lang="en-IN" sz="1800" dirty="0"/>
              <a:t> and 74</a:t>
            </a:r>
            <a:r>
              <a:rPr lang="en-IN" sz="1800" baseline="30000" dirty="0"/>
              <a:t>th</a:t>
            </a:r>
            <a:r>
              <a:rPr lang="en-IN" sz="1800" dirty="0"/>
              <a:t> Constitutional Amendment Act (CAA), 1992 constitutionalized the system of Panchayati Raj Institutions and Municipalities in our country, the structure whereof is given below:</a:t>
            </a:r>
          </a:p>
        </p:txBody>
      </p:sp>
      <p:graphicFrame>
        <p:nvGraphicFramePr>
          <p:cNvPr id="5" name="Diagram 4"/>
          <p:cNvGraphicFramePr/>
          <p:nvPr>
            <p:extLst>
              <p:ext uri="{D42A27DB-BD31-4B8C-83A1-F6EECF244321}">
                <p14:modId xmlns:p14="http://schemas.microsoft.com/office/powerpoint/2010/main" val="2355625580"/>
              </p:ext>
            </p:extLst>
          </p:nvPr>
        </p:nvGraphicFramePr>
        <p:xfrm>
          <a:off x="2065337" y="1686220"/>
          <a:ext cx="8128000" cy="1533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p:nvPr/>
        </p:nvCxnSpPr>
        <p:spPr>
          <a:xfrm>
            <a:off x="6086475" y="3232149"/>
            <a:ext cx="8731" cy="1428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05400" y="3381375"/>
            <a:ext cx="2047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3384549"/>
            <a:ext cx="8731" cy="142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14774" y="3543301"/>
            <a:ext cx="2000249" cy="461665"/>
          </a:xfrm>
          <a:prstGeom prst="rect">
            <a:avLst/>
          </a:prstGeom>
          <a:noFill/>
          <a:ln w="19050">
            <a:solidFill>
              <a:schemeClr val="tx1"/>
            </a:solidFill>
          </a:ln>
        </p:spPr>
        <p:txBody>
          <a:bodyPr wrap="square" rtlCol="0">
            <a:spAutoFit/>
          </a:bodyPr>
          <a:lstStyle/>
          <a:p>
            <a:r>
              <a:rPr lang="en-IN" sz="1200" b="1" dirty="0"/>
              <a:t>Urban Local Bodies / Municipality</a:t>
            </a:r>
          </a:p>
        </p:txBody>
      </p:sp>
      <p:cxnSp>
        <p:nvCxnSpPr>
          <p:cNvPr id="16" name="Straight Connector 15"/>
          <p:cNvCxnSpPr/>
          <p:nvPr/>
        </p:nvCxnSpPr>
        <p:spPr>
          <a:xfrm>
            <a:off x="7153275" y="3384549"/>
            <a:ext cx="8731"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19824" y="3552826"/>
            <a:ext cx="2095501" cy="461665"/>
          </a:xfrm>
          <a:prstGeom prst="rect">
            <a:avLst/>
          </a:prstGeom>
          <a:noFill/>
          <a:ln>
            <a:solidFill>
              <a:schemeClr val="tx1"/>
            </a:solidFill>
          </a:ln>
        </p:spPr>
        <p:txBody>
          <a:bodyPr wrap="square" rtlCol="0">
            <a:spAutoFit/>
          </a:bodyPr>
          <a:lstStyle/>
          <a:p>
            <a:r>
              <a:rPr lang="en-IN" sz="1200" b="1" dirty="0"/>
              <a:t>Rural Local Bodies or Panchayati Raj System</a:t>
            </a:r>
          </a:p>
        </p:txBody>
      </p:sp>
      <p:cxnSp>
        <p:nvCxnSpPr>
          <p:cNvPr id="19" name="Straight Connector 18"/>
          <p:cNvCxnSpPr/>
          <p:nvPr/>
        </p:nvCxnSpPr>
        <p:spPr>
          <a:xfrm>
            <a:off x="5419725" y="4014491"/>
            <a:ext cx="19050" cy="155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124452" y="4391024"/>
            <a:ext cx="295273" cy="11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152231" y="4905375"/>
            <a:ext cx="277019"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133580" y="5562598"/>
            <a:ext cx="295670" cy="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86150" y="4171951"/>
            <a:ext cx="1609726" cy="461665"/>
          </a:xfrm>
          <a:prstGeom prst="rect">
            <a:avLst/>
          </a:prstGeom>
          <a:noFill/>
          <a:ln>
            <a:solidFill>
              <a:schemeClr val="tx1"/>
            </a:solidFill>
          </a:ln>
        </p:spPr>
        <p:txBody>
          <a:bodyPr wrap="square" rtlCol="0">
            <a:spAutoFit/>
          </a:bodyPr>
          <a:lstStyle/>
          <a:p>
            <a:r>
              <a:rPr lang="en-IN" sz="1200" b="1" dirty="0"/>
              <a:t>Municipal Corporation</a:t>
            </a:r>
          </a:p>
        </p:txBody>
      </p:sp>
      <p:cxnSp>
        <p:nvCxnSpPr>
          <p:cNvPr id="26" name="Straight Arrow Connector 25"/>
          <p:cNvCxnSpPr/>
          <p:nvPr/>
        </p:nvCxnSpPr>
        <p:spPr>
          <a:xfrm flipH="1">
            <a:off x="3228180" y="4429272"/>
            <a:ext cx="277019"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52550" y="4267201"/>
            <a:ext cx="1857376" cy="276999"/>
          </a:xfrm>
          <a:prstGeom prst="rect">
            <a:avLst/>
          </a:prstGeom>
          <a:noFill/>
          <a:ln>
            <a:solidFill>
              <a:schemeClr val="tx1"/>
            </a:solidFill>
          </a:ln>
        </p:spPr>
        <p:txBody>
          <a:bodyPr wrap="square" rtlCol="0">
            <a:spAutoFit/>
          </a:bodyPr>
          <a:lstStyle/>
          <a:p>
            <a:r>
              <a:rPr lang="en-IN" sz="1200" b="1" dirty="0"/>
              <a:t>For Larger Urban Area</a:t>
            </a:r>
          </a:p>
        </p:txBody>
      </p:sp>
      <p:sp>
        <p:nvSpPr>
          <p:cNvPr id="30" name="TextBox 29"/>
          <p:cNvSpPr txBox="1"/>
          <p:nvPr/>
        </p:nvSpPr>
        <p:spPr>
          <a:xfrm>
            <a:off x="3505200" y="5341292"/>
            <a:ext cx="1609726" cy="461665"/>
          </a:xfrm>
          <a:prstGeom prst="rect">
            <a:avLst/>
          </a:prstGeom>
          <a:noFill/>
          <a:ln>
            <a:solidFill>
              <a:schemeClr val="tx1"/>
            </a:solidFill>
          </a:ln>
        </p:spPr>
        <p:txBody>
          <a:bodyPr wrap="square" rtlCol="0">
            <a:spAutoFit/>
          </a:bodyPr>
          <a:lstStyle/>
          <a:p>
            <a:r>
              <a:rPr lang="en-IN" sz="1200" b="1" dirty="0"/>
              <a:t>Nagar </a:t>
            </a:r>
          </a:p>
          <a:p>
            <a:r>
              <a:rPr lang="en-IN" sz="1200" b="1" dirty="0"/>
              <a:t>Panchayat</a:t>
            </a:r>
          </a:p>
        </p:txBody>
      </p:sp>
      <p:cxnSp>
        <p:nvCxnSpPr>
          <p:cNvPr id="31" name="Straight Arrow Connector 30"/>
          <p:cNvCxnSpPr/>
          <p:nvPr/>
        </p:nvCxnSpPr>
        <p:spPr>
          <a:xfrm flipH="1">
            <a:off x="3190876" y="5581649"/>
            <a:ext cx="277019"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52550" y="5405049"/>
            <a:ext cx="1838326" cy="646331"/>
          </a:xfrm>
          <a:prstGeom prst="rect">
            <a:avLst/>
          </a:prstGeom>
          <a:noFill/>
          <a:ln>
            <a:solidFill>
              <a:schemeClr val="tx1"/>
            </a:solidFill>
          </a:ln>
        </p:spPr>
        <p:txBody>
          <a:bodyPr wrap="square" rtlCol="0">
            <a:spAutoFit/>
          </a:bodyPr>
          <a:lstStyle/>
          <a:p>
            <a:r>
              <a:rPr lang="en-IN" sz="1200" b="1" dirty="0"/>
              <a:t>For Transitional Area, i.e. transitioning from rural to urban area</a:t>
            </a:r>
          </a:p>
        </p:txBody>
      </p:sp>
      <p:sp>
        <p:nvSpPr>
          <p:cNvPr id="33" name="TextBox 32"/>
          <p:cNvSpPr txBox="1"/>
          <p:nvPr/>
        </p:nvSpPr>
        <p:spPr>
          <a:xfrm>
            <a:off x="3490118" y="4743304"/>
            <a:ext cx="1609726" cy="461665"/>
          </a:xfrm>
          <a:prstGeom prst="rect">
            <a:avLst/>
          </a:prstGeom>
          <a:noFill/>
          <a:ln>
            <a:solidFill>
              <a:schemeClr val="tx1"/>
            </a:solidFill>
          </a:ln>
        </p:spPr>
        <p:txBody>
          <a:bodyPr wrap="square" rtlCol="0">
            <a:spAutoFit/>
          </a:bodyPr>
          <a:lstStyle/>
          <a:p>
            <a:r>
              <a:rPr lang="en-IN" sz="1200" b="1" dirty="0"/>
              <a:t>Municipal </a:t>
            </a:r>
          </a:p>
          <a:p>
            <a:r>
              <a:rPr lang="en-IN" sz="1200" b="1" dirty="0"/>
              <a:t>Council</a:t>
            </a:r>
          </a:p>
        </p:txBody>
      </p:sp>
      <p:cxnSp>
        <p:nvCxnSpPr>
          <p:cNvPr id="34" name="Straight Arrow Connector 33"/>
          <p:cNvCxnSpPr/>
          <p:nvPr/>
        </p:nvCxnSpPr>
        <p:spPr>
          <a:xfrm flipH="1">
            <a:off x="3199209" y="5015299"/>
            <a:ext cx="277019" cy="9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38251" y="4905375"/>
            <a:ext cx="1956195" cy="276999"/>
          </a:xfrm>
          <a:prstGeom prst="rect">
            <a:avLst/>
          </a:prstGeom>
          <a:noFill/>
          <a:ln>
            <a:solidFill>
              <a:schemeClr val="tx1"/>
            </a:solidFill>
          </a:ln>
        </p:spPr>
        <p:txBody>
          <a:bodyPr wrap="square" rtlCol="0">
            <a:spAutoFit/>
          </a:bodyPr>
          <a:lstStyle/>
          <a:p>
            <a:r>
              <a:rPr lang="en-IN" sz="1200" b="1" dirty="0"/>
              <a:t>For Smaller Urban Area</a:t>
            </a:r>
          </a:p>
        </p:txBody>
      </p:sp>
      <p:cxnSp>
        <p:nvCxnSpPr>
          <p:cNvPr id="40" name="Straight Connector 39"/>
          <p:cNvCxnSpPr/>
          <p:nvPr/>
        </p:nvCxnSpPr>
        <p:spPr>
          <a:xfrm>
            <a:off x="6457950" y="4014491"/>
            <a:ext cx="19050" cy="1557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477000" y="4391024"/>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10375" y="4171951"/>
            <a:ext cx="1609726" cy="276999"/>
          </a:xfrm>
          <a:prstGeom prst="rect">
            <a:avLst/>
          </a:prstGeom>
          <a:noFill/>
          <a:ln>
            <a:solidFill>
              <a:schemeClr val="tx1"/>
            </a:solidFill>
          </a:ln>
        </p:spPr>
        <p:txBody>
          <a:bodyPr wrap="square" rtlCol="0">
            <a:spAutoFit/>
          </a:bodyPr>
          <a:lstStyle/>
          <a:p>
            <a:r>
              <a:rPr lang="en-IN" sz="1200" b="1" dirty="0" err="1"/>
              <a:t>Zila</a:t>
            </a:r>
            <a:r>
              <a:rPr lang="en-IN" sz="1200" b="1" dirty="0"/>
              <a:t> </a:t>
            </a:r>
            <a:r>
              <a:rPr lang="en-IN" sz="1200" b="1" dirty="0" err="1"/>
              <a:t>Parishad</a:t>
            </a:r>
            <a:endParaRPr lang="en-IN" sz="1200" b="1" dirty="0"/>
          </a:p>
        </p:txBody>
      </p:sp>
      <p:cxnSp>
        <p:nvCxnSpPr>
          <p:cNvPr id="49" name="Straight Arrow Connector 48"/>
          <p:cNvCxnSpPr/>
          <p:nvPr/>
        </p:nvCxnSpPr>
        <p:spPr>
          <a:xfrm>
            <a:off x="8429625" y="4324349"/>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753474" y="4152273"/>
            <a:ext cx="1609726" cy="276999"/>
          </a:xfrm>
          <a:prstGeom prst="rect">
            <a:avLst/>
          </a:prstGeom>
          <a:noFill/>
          <a:ln>
            <a:solidFill>
              <a:schemeClr val="tx1"/>
            </a:solidFill>
          </a:ln>
        </p:spPr>
        <p:txBody>
          <a:bodyPr wrap="square" rtlCol="0">
            <a:spAutoFit/>
          </a:bodyPr>
          <a:lstStyle/>
          <a:p>
            <a:r>
              <a:rPr lang="en-IN" sz="1200" b="1" dirty="0"/>
              <a:t>For District Level</a:t>
            </a:r>
          </a:p>
        </p:txBody>
      </p:sp>
      <p:cxnSp>
        <p:nvCxnSpPr>
          <p:cNvPr id="51" name="Straight Arrow Connector 50"/>
          <p:cNvCxnSpPr/>
          <p:nvPr/>
        </p:nvCxnSpPr>
        <p:spPr>
          <a:xfrm>
            <a:off x="6477000" y="4857749"/>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810375" y="4638676"/>
            <a:ext cx="1609726" cy="461665"/>
          </a:xfrm>
          <a:prstGeom prst="rect">
            <a:avLst/>
          </a:prstGeom>
          <a:noFill/>
          <a:ln>
            <a:solidFill>
              <a:schemeClr val="tx1"/>
            </a:solidFill>
          </a:ln>
        </p:spPr>
        <p:txBody>
          <a:bodyPr wrap="square" rtlCol="0">
            <a:spAutoFit/>
          </a:bodyPr>
          <a:lstStyle/>
          <a:p>
            <a:r>
              <a:rPr lang="en-IN" sz="1200" b="1" dirty="0"/>
              <a:t>Panchayat </a:t>
            </a:r>
            <a:r>
              <a:rPr lang="en-IN" sz="1200" b="1" dirty="0" err="1"/>
              <a:t>Samiti</a:t>
            </a:r>
            <a:r>
              <a:rPr lang="en-IN" sz="1200" b="1" dirty="0"/>
              <a:t> / Block Panchayat</a:t>
            </a:r>
          </a:p>
        </p:txBody>
      </p:sp>
      <p:cxnSp>
        <p:nvCxnSpPr>
          <p:cNvPr id="53" name="Straight Arrow Connector 52"/>
          <p:cNvCxnSpPr/>
          <p:nvPr/>
        </p:nvCxnSpPr>
        <p:spPr>
          <a:xfrm>
            <a:off x="8439150" y="4848224"/>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762999" y="4676148"/>
            <a:ext cx="1609726" cy="276999"/>
          </a:xfrm>
          <a:prstGeom prst="rect">
            <a:avLst/>
          </a:prstGeom>
          <a:noFill/>
          <a:ln>
            <a:solidFill>
              <a:schemeClr val="tx1"/>
            </a:solidFill>
          </a:ln>
        </p:spPr>
        <p:txBody>
          <a:bodyPr wrap="square" rtlCol="0">
            <a:spAutoFit/>
          </a:bodyPr>
          <a:lstStyle/>
          <a:p>
            <a:r>
              <a:rPr lang="en-IN" sz="1200" b="1" dirty="0"/>
              <a:t>For Block Level</a:t>
            </a:r>
          </a:p>
        </p:txBody>
      </p:sp>
      <p:cxnSp>
        <p:nvCxnSpPr>
          <p:cNvPr id="55" name="Straight Arrow Connector 54"/>
          <p:cNvCxnSpPr/>
          <p:nvPr/>
        </p:nvCxnSpPr>
        <p:spPr>
          <a:xfrm>
            <a:off x="6467475" y="5553074"/>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00850" y="5334001"/>
            <a:ext cx="1609726" cy="276999"/>
          </a:xfrm>
          <a:prstGeom prst="rect">
            <a:avLst/>
          </a:prstGeom>
          <a:noFill/>
          <a:ln>
            <a:solidFill>
              <a:schemeClr val="tx1"/>
            </a:solidFill>
          </a:ln>
        </p:spPr>
        <p:txBody>
          <a:bodyPr wrap="square" rtlCol="0">
            <a:spAutoFit/>
          </a:bodyPr>
          <a:lstStyle/>
          <a:p>
            <a:r>
              <a:rPr lang="en-IN" sz="1200" b="1" dirty="0"/>
              <a:t>Gram Panchayat</a:t>
            </a:r>
          </a:p>
        </p:txBody>
      </p:sp>
      <p:cxnSp>
        <p:nvCxnSpPr>
          <p:cNvPr id="57" name="Straight Arrow Connector 56"/>
          <p:cNvCxnSpPr/>
          <p:nvPr/>
        </p:nvCxnSpPr>
        <p:spPr>
          <a:xfrm>
            <a:off x="8420100" y="5495924"/>
            <a:ext cx="3143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743949" y="5323848"/>
            <a:ext cx="1609726" cy="276999"/>
          </a:xfrm>
          <a:prstGeom prst="rect">
            <a:avLst/>
          </a:prstGeom>
          <a:noFill/>
          <a:ln>
            <a:solidFill>
              <a:schemeClr val="tx1"/>
            </a:solidFill>
          </a:ln>
        </p:spPr>
        <p:txBody>
          <a:bodyPr wrap="square" rtlCol="0">
            <a:spAutoFit/>
          </a:bodyPr>
          <a:lstStyle/>
          <a:p>
            <a:r>
              <a:rPr lang="en-IN" sz="1200" b="1" dirty="0"/>
              <a:t>For Village Level</a:t>
            </a:r>
          </a:p>
        </p:txBody>
      </p:sp>
    </p:spTree>
    <p:extLst>
      <p:ext uri="{BB962C8B-B14F-4D97-AF65-F5344CB8AC3E}">
        <p14:creationId xmlns:p14="http://schemas.microsoft.com/office/powerpoint/2010/main" val="228974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209550"/>
            <a:ext cx="11241088" cy="928893"/>
          </a:xfrm>
        </p:spPr>
        <p:txBody>
          <a:bodyPr>
            <a:normAutofit/>
            <a:scene3d>
              <a:camera prst="orthographicFront"/>
              <a:lightRig rig="threePt" dir="t"/>
            </a:scene3d>
            <a:sp3d extrusionH="57150">
              <a:bevelT w="38100" h="38100" prst="slope"/>
            </a:sp3d>
          </a:bodyPr>
          <a:lstStyle/>
          <a:p>
            <a:pPr algn="just"/>
            <a:r>
              <a:rPr lang="en-IN" sz="3600" dirty="0">
                <a:solidFill>
                  <a:srgbClr val="FFC000"/>
                </a:solidFill>
              </a:rPr>
              <a:t>CONCLUSION</a:t>
            </a:r>
          </a:p>
        </p:txBody>
      </p:sp>
      <p:sp>
        <p:nvSpPr>
          <p:cNvPr id="9" name="Subtitle 3"/>
          <p:cNvSpPr txBox="1">
            <a:spLocks/>
          </p:cNvSpPr>
          <p:nvPr/>
        </p:nvSpPr>
        <p:spPr>
          <a:xfrm>
            <a:off x="290260" y="1138443"/>
            <a:ext cx="11477636" cy="5445917"/>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Critical Role of CAs:</a:t>
            </a:r>
          </a:p>
          <a:p>
            <a:pPr algn="just"/>
            <a:r>
              <a:rPr lang="en-IN" sz="2000" dirty="0"/>
              <a:t>The pace of accounting reforms has direct impact on the accounting profession and CAs can support Government in improving their financial reporting and management, establish a culture of accountability and enhance transparency in financial operations.</a:t>
            </a:r>
          </a:p>
          <a:p>
            <a:pPr marL="342900" indent="-342900" algn="just">
              <a:buFont typeface="Wingdings" panose="05000000000000000000" pitchFamily="2" charset="2"/>
              <a:buChar char="§"/>
            </a:pPr>
            <a:r>
              <a:rPr lang="en-IN" sz="2000" b="1" dirty="0">
                <a:solidFill>
                  <a:srgbClr val="FFC000"/>
                </a:solidFill>
              </a:rPr>
              <a:t>Certificate Courses by ICAI:</a:t>
            </a:r>
          </a:p>
          <a:p>
            <a:pPr algn="just"/>
            <a:r>
              <a:rPr lang="en-IN" sz="2000" dirty="0"/>
              <a:t>ICAI through its Certificate Course on Public Finance and Government Accounting is making aware the members about the challenges of this field well in advance before they enter the market and making efforts to make them competent to take full benefit of the opportunities available in this field</a:t>
            </a:r>
            <a:r>
              <a:rPr lang="en-IN" dirty="0"/>
              <a:t>.</a:t>
            </a:r>
          </a:p>
          <a:p>
            <a:pPr marL="342900" indent="-342900" algn="just">
              <a:buFont typeface="Wingdings" panose="05000000000000000000" pitchFamily="2" charset="2"/>
              <a:buChar char="§"/>
            </a:pPr>
            <a:r>
              <a:rPr lang="en-IN" sz="2000" b="1" dirty="0">
                <a:solidFill>
                  <a:srgbClr val="FFC000"/>
                </a:solidFill>
              </a:rPr>
              <a:t>Joint Initiative of ICAI &amp; Office of the C&amp;AG :</a:t>
            </a:r>
          </a:p>
          <a:p>
            <a:pPr algn="just"/>
            <a:r>
              <a:rPr lang="en-IN" sz="2000" dirty="0"/>
              <a:t>A joint initiative of ICAI &amp; O/o the C&amp;AG will also help in creation of employment opportunities for the qualified candidate near their home locations in panchayats &amp; municipal bodies as well as in MSME sector.</a:t>
            </a:r>
          </a:p>
          <a:p>
            <a:pPr algn="just"/>
            <a:endParaRPr lang="en-IN" sz="2000" dirty="0"/>
          </a:p>
        </p:txBody>
      </p:sp>
    </p:spTree>
    <p:extLst>
      <p:ext uri="{BB962C8B-B14F-4D97-AF65-F5344CB8AC3E}">
        <p14:creationId xmlns:p14="http://schemas.microsoft.com/office/powerpoint/2010/main" val="3741227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7206B-C361-8370-1F28-49B8F8C10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C805A3-ACA9-3C38-8335-2C376437E035}"/>
              </a:ext>
            </a:extLst>
          </p:cNvPr>
          <p:cNvSpPr>
            <a:spLocks noGrp="1"/>
          </p:cNvSpPr>
          <p:nvPr>
            <p:ph type="ctrTitle"/>
          </p:nvPr>
        </p:nvSpPr>
        <p:spPr>
          <a:xfrm>
            <a:off x="526808" y="209550"/>
            <a:ext cx="11241088" cy="928893"/>
          </a:xfrm>
        </p:spPr>
        <p:txBody>
          <a:bodyPr>
            <a:normAutofit/>
            <a:scene3d>
              <a:camera prst="orthographicFront"/>
              <a:lightRig rig="threePt" dir="t"/>
            </a:scene3d>
            <a:sp3d extrusionH="57150">
              <a:bevelT w="38100" h="38100" prst="slope"/>
            </a:sp3d>
          </a:bodyPr>
          <a:lstStyle/>
          <a:p>
            <a:pPr algn="just"/>
            <a:r>
              <a:rPr lang="en-IN" sz="3600" dirty="0">
                <a:solidFill>
                  <a:srgbClr val="FFC000"/>
                </a:solidFill>
              </a:rPr>
              <a:t>CONCLUSION (contd.)</a:t>
            </a:r>
          </a:p>
        </p:txBody>
      </p:sp>
      <p:sp>
        <p:nvSpPr>
          <p:cNvPr id="9" name="Subtitle 3">
            <a:extLst>
              <a:ext uri="{FF2B5EF4-FFF2-40B4-BE49-F238E27FC236}">
                <a16:creationId xmlns:a16="http://schemas.microsoft.com/office/drawing/2014/main" id="{0D22C9AC-9F03-0835-655F-837B216D91C1}"/>
              </a:ext>
            </a:extLst>
          </p:cNvPr>
          <p:cNvSpPr txBox="1">
            <a:spLocks/>
          </p:cNvSpPr>
          <p:nvPr/>
        </p:nvSpPr>
        <p:spPr>
          <a:xfrm>
            <a:off x="526808" y="1138443"/>
            <a:ext cx="11138384" cy="3879871"/>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342900" indent="-342900" algn="just">
              <a:buFont typeface="Wingdings" panose="05000000000000000000" pitchFamily="2" charset="2"/>
              <a:buChar char="§"/>
            </a:pPr>
            <a:r>
              <a:rPr lang="en-IN" sz="2000" b="1" dirty="0">
                <a:solidFill>
                  <a:srgbClr val="FFC000"/>
                </a:solidFill>
              </a:rPr>
              <a:t>Formulation of Accounting Standards for Local Bodies ( ASLB)</a:t>
            </a:r>
          </a:p>
          <a:p>
            <a:pPr algn="just"/>
            <a:r>
              <a:rPr lang="en-IN" sz="2000" dirty="0"/>
              <a:t>ICAI through its </a:t>
            </a:r>
            <a:r>
              <a:rPr lang="en-US" sz="2000" dirty="0"/>
              <a:t>The Committee on Public &amp; Government Financial Management (CP&amp;GFM)</a:t>
            </a:r>
            <a:r>
              <a:rPr lang="en-IN" sz="2000" dirty="0"/>
              <a:t> has formulated ASLB benchmarking with International Public Sector Accounting Standards issued by International Federation of Accountants( IFAC). These ALSBs are submitted to Ministry of Housing &amp; Urban Affairs and Ministry of Panchayati Raj for adaptation by State Governments. These standards are presently recommendatory in nature and will made mandatory once State Government adopts these. Till date 27 ASLBs have been issued by ICAI.</a:t>
            </a:r>
          </a:p>
          <a:p>
            <a:pPr algn="just"/>
            <a:r>
              <a:rPr lang="en-IN" sz="2000" b="1" dirty="0">
                <a:solidFill>
                  <a:schemeClr val="tx2">
                    <a:lumMod val="75000"/>
                  </a:schemeClr>
                </a:solidFill>
              </a:rPr>
              <a:t>Good governance in public accounts as per standards will ensure transparency and will ultimately foster better services to the citizens of India.</a:t>
            </a:r>
          </a:p>
          <a:p>
            <a:pPr algn="just"/>
            <a:endParaRPr lang="en-IN" sz="2000" b="1" dirty="0">
              <a:solidFill>
                <a:schemeClr val="tx2">
                  <a:lumMod val="75000"/>
                </a:schemeClr>
              </a:solidFill>
            </a:endParaRPr>
          </a:p>
          <a:p>
            <a:pPr algn="just"/>
            <a:r>
              <a:rPr lang="en-IN" sz="2000" b="1" dirty="0">
                <a:solidFill>
                  <a:srgbClr val="00B0F0"/>
                </a:solidFill>
                <a:effectLst/>
                <a:latin typeface="Lucida Calligraphy" panose="03010101010101010101" pitchFamily="66" charset="0"/>
              </a:rPr>
              <a:t>Independence must begin at the bottom. Thus every village will be a Republic or Panchayat having full Power- Mahatma Gandhi</a:t>
            </a:r>
          </a:p>
          <a:p>
            <a:pPr algn="just"/>
            <a:endParaRPr lang="en-IN" sz="2000" dirty="0"/>
          </a:p>
        </p:txBody>
      </p:sp>
    </p:spTree>
    <p:extLst>
      <p:ext uri="{BB962C8B-B14F-4D97-AF65-F5344CB8AC3E}">
        <p14:creationId xmlns:p14="http://schemas.microsoft.com/office/powerpoint/2010/main" val="1911333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AF5E856-7AFD-6083-954D-EE1B960DE780}"/>
              </a:ext>
            </a:extLst>
          </p:cNvPr>
          <p:cNvPicPr>
            <a:picLocks noGrp="1" noChangeAspect="1"/>
          </p:cNvPicPr>
          <p:nvPr>
            <p:ph idx="1"/>
          </p:nvPr>
        </p:nvPicPr>
        <p:blipFill>
          <a:blip r:embed="rId2"/>
          <a:stretch>
            <a:fillRect/>
          </a:stretch>
        </p:blipFill>
        <p:spPr>
          <a:xfrm>
            <a:off x="2806171" y="1153886"/>
            <a:ext cx="6570133" cy="4637314"/>
          </a:xfrm>
          <a:prstGeom prst="rect">
            <a:avLst/>
          </a:prstGeom>
        </p:spPr>
      </p:pic>
      <p:sp>
        <p:nvSpPr>
          <p:cNvPr id="6" name="TextBox 5">
            <a:extLst>
              <a:ext uri="{FF2B5EF4-FFF2-40B4-BE49-F238E27FC236}">
                <a16:creationId xmlns:a16="http://schemas.microsoft.com/office/drawing/2014/main" id="{743EBA08-BC79-269A-955E-0946D560793F}"/>
              </a:ext>
            </a:extLst>
          </p:cNvPr>
          <p:cNvSpPr txBox="1"/>
          <p:nvPr/>
        </p:nvSpPr>
        <p:spPr>
          <a:xfrm>
            <a:off x="2318657" y="6248789"/>
            <a:ext cx="7750629" cy="461665"/>
          </a:xfrm>
          <a:prstGeom prst="rect">
            <a:avLst/>
          </a:prstGeom>
          <a:noFill/>
        </p:spPr>
        <p:txBody>
          <a:bodyPr wrap="square">
            <a:spAutoFit/>
          </a:bodyPr>
          <a:lstStyle/>
          <a:p>
            <a:r>
              <a:rPr lang="en-IN" sz="2400" dirty="0"/>
              <a:t>Connect for any queries at </a:t>
            </a:r>
            <a:r>
              <a:rPr lang="en-IN" sz="2400" b="1" dirty="0">
                <a:solidFill>
                  <a:schemeClr val="tx2">
                    <a:lumMod val="75000"/>
                  </a:schemeClr>
                </a:solidFill>
              </a:rPr>
              <a:t>ca.dghosh@gmail.com</a:t>
            </a:r>
          </a:p>
        </p:txBody>
      </p:sp>
    </p:spTree>
    <p:extLst>
      <p:ext uri="{BB962C8B-B14F-4D97-AF65-F5344CB8AC3E}">
        <p14:creationId xmlns:p14="http://schemas.microsoft.com/office/powerpoint/2010/main" val="247871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187" y="704849"/>
            <a:ext cx="11241088" cy="825777"/>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AUDIT OF ACCOUNTS AND LEGAL FRAMEWORK OF AUDIT IN LOCAL BODIES</a:t>
            </a:r>
          </a:p>
        </p:txBody>
      </p:sp>
      <p:sp>
        <p:nvSpPr>
          <p:cNvPr id="3" name="Subtitle 2"/>
          <p:cNvSpPr>
            <a:spLocks noGrp="1"/>
          </p:cNvSpPr>
          <p:nvPr>
            <p:ph type="subTitle" idx="1"/>
          </p:nvPr>
        </p:nvSpPr>
        <p:spPr>
          <a:xfrm>
            <a:off x="714029" y="1828345"/>
            <a:ext cx="3569736" cy="4247317"/>
          </a:xfrm>
          <a:ln w="28575">
            <a:solidFill>
              <a:schemeClr val="tx1"/>
            </a:solidFill>
          </a:ln>
        </p:spPr>
        <p:txBody>
          <a:bodyPr>
            <a:noAutofit/>
          </a:bodyPr>
          <a:lstStyle/>
          <a:p>
            <a:pPr algn="just"/>
            <a:r>
              <a:rPr lang="en-IN" sz="1800" b="1" dirty="0">
                <a:solidFill>
                  <a:srgbClr val="FFC000"/>
                </a:solidFill>
              </a:rPr>
              <a:t>Audit of Accounts</a:t>
            </a:r>
          </a:p>
          <a:p>
            <a:pPr algn="just"/>
            <a:endParaRPr lang="en-IN" sz="800" b="1" dirty="0"/>
          </a:p>
          <a:p>
            <a:pPr algn="just"/>
            <a:r>
              <a:rPr lang="en-IN" sz="1800" dirty="0"/>
              <a:t>With significant deployment of public funds towards local bodies of India, it becomes necessary to assure public that the grants are properly utilized through examination of financial transactions, underlying records, operations and compliance with applicable laws and regulations.</a:t>
            </a:r>
          </a:p>
          <a:p>
            <a:pPr algn="just"/>
            <a:endParaRPr lang="en-IN" sz="1800" b="1" dirty="0"/>
          </a:p>
        </p:txBody>
      </p:sp>
      <p:sp>
        <p:nvSpPr>
          <p:cNvPr id="5" name="TextBox 4"/>
          <p:cNvSpPr txBox="1"/>
          <p:nvPr/>
        </p:nvSpPr>
        <p:spPr>
          <a:xfrm>
            <a:off x="8010940" y="1828346"/>
            <a:ext cx="3458818" cy="4247317"/>
          </a:xfrm>
          <a:prstGeom prst="rect">
            <a:avLst/>
          </a:prstGeom>
          <a:noFill/>
          <a:ln w="28575">
            <a:solidFill>
              <a:schemeClr val="tx1"/>
            </a:solidFill>
          </a:ln>
        </p:spPr>
        <p:txBody>
          <a:bodyPr wrap="square" rtlCol="0">
            <a:spAutoFit/>
          </a:bodyPr>
          <a:lstStyle/>
          <a:p>
            <a:pPr algn="just"/>
            <a:r>
              <a:rPr lang="en-IN" b="1" dirty="0">
                <a:solidFill>
                  <a:srgbClr val="FFC000"/>
                </a:solidFill>
              </a:rPr>
              <a:t>Legal Framework in West Bengal</a:t>
            </a:r>
          </a:p>
          <a:p>
            <a:endParaRPr lang="en-IN" b="1" dirty="0"/>
          </a:p>
          <a:p>
            <a:pPr algn="just"/>
            <a:r>
              <a:rPr lang="en-IN" dirty="0"/>
              <a:t>West Bengal does not have its own Local Fund Audit Department and is instead governed by the Office of Principal Accountant General (Audit), West Bengal under the Indian Audit and Accounts Department, i.e. the state level functionary of the C&amp;AG is mandated to audit local bodies.</a:t>
            </a:r>
          </a:p>
          <a:p>
            <a:pPr algn="just"/>
            <a:endParaRPr lang="en-IN" b="1" dirty="0"/>
          </a:p>
        </p:txBody>
      </p:sp>
      <p:sp>
        <p:nvSpPr>
          <p:cNvPr id="6" name="TextBox 5"/>
          <p:cNvSpPr txBox="1"/>
          <p:nvPr/>
        </p:nvSpPr>
        <p:spPr>
          <a:xfrm>
            <a:off x="4283765" y="1828346"/>
            <a:ext cx="3727175" cy="4247317"/>
          </a:xfrm>
          <a:prstGeom prst="rect">
            <a:avLst/>
          </a:prstGeom>
          <a:noFill/>
          <a:ln w="28575">
            <a:solidFill>
              <a:schemeClr val="tx1"/>
            </a:solidFill>
          </a:ln>
        </p:spPr>
        <p:txBody>
          <a:bodyPr wrap="square" rtlCol="0">
            <a:spAutoFit/>
          </a:bodyPr>
          <a:lstStyle/>
          <a:p>
            <a:pPr algn="just"/>
            <a:r>
              <a:rPr lang="en-IN" b="1" dirty="0">
                <a:solidFill>
                  <a:srgbClr val="FFC000"/>
                </a:solidFill>
              </a:rPr>
              <a:t>General Legal Framework</a:t>
            </a:r>
          </a:p>
          <a:p>
            <a:pPr algn="just"/>
            <a:endParaRPr lang="en-IN" b="1" dirty="0">
              <a:solidFill>
                <a:srgbClr val="FFC000"/>
              </a:solidFill>
            </a:endParaRPr>
          </a:p>
          <a:p>
            <a:pPr algn="just"/>
            <a:endParaRPr lang="en-IN" dirty="0"/>
          </a:p>
          <a:p>
            <a:pPr algn="just"/>
            <a:r>
              <a:rPr lang="en-IN" dirty="0"/>
              <a:t>As per prevailing rules, for the audit of local bodies:-</a:t>
            </a:r>
          </a:p>
          <a:p>
            <a:pPr algn="just"/>
            <a:endParaRPr lang="en-IN" dirty="0"/>
          </a:p>
          <a:p>
            <a:pPr marL="285750" indent="-285750" algn="just">
              <a:buFont typeface="Wingdings" panose="05000000000000000000" pitchFamily="2" charset="2"/>
              <a:buChar char="§"/>
            </a:pPr>
            <a:r>
              <a:rPr lang="en-IN" dirty="0"/>
              <a:t>The Local Fund Auditor, being an officer of the State Govt., holds such responsibility, or</a:t>
            </a:r>
          </a:p>
          <a:p>
            <a:pPr algn="just"/>
            <a:endParaRPr lang="en-IN" dirty="0"/>
          </a:p>
          <a:p>
            <a:pPr marL="285750" indent="-285750" algn="just">
              <a:buFont typeface="Wingdings" panose="05000000000000000000" pitchFamily="2" charset="2"/>
              <a:buChar char="§"/>
            </a:pPr>
            <a:r>
              <a:rPr lang="en-IN" dirty="0"/>
              <a:t>In certain cases, the Examiner of Local Fund Accounts, being an officer of the Comptroller &amp; Auditor General (C&amp;AG) is responsible for the audit.</a:t>
            </a:r>
            <a:endParaRPr lang="en-IN" sz="800" dirty="0"/>
          </a:p>
        </p:txBody>
      </p:sp>
    </p:spTree>
    <p:extLst>
      <p:ext uri="{BB962C8B-B14F-4D97-AF65-F5344CB8AC3E}">
        <p14:creationId xmlns:p14="http://schemas.microsoft.com/office/powerpoint/2010/main" val="261090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808" y="694915"/>
            <a:ext cx="11241088" cy="825777"/>
          </a:xfrm>
        </p:spPr>
        <p:txBody>
          <a:bodyPr>
            <a:normAutofit fontScale="90000"/>
            <a:scene3d>
              <a:camera prst="orthographicFront"/>
              <a:lightRig rig="threePt" dir="t"/>
            </a:scene3d>
            <a:sp3d extrusionH="57150">
              <a:bevelT w="38100" h="38100" prst="slope"/>
            </a:sp3d>
          </a:bodyPr>
          <a:lstStyle/>
          <a:p>
            <a:pPr algn="l"/>
            <a:r>
              <a:rPr lang="en-IN" sz="3600" dirty="0">
                <a:solidFill>
                  <a:srgbClr val="FFC000"/>
                </a:solidFill>
              </a:rPr>
              <a:t>THE UNIQUE LANDSCAPE OF AUTONOMOUS AND LOCAL BODIES</a:t>
            </a:r>
          </a:p>
        </p:txBody>
      </p:sp>
      <p:sp>
        <p:nvSpPr>
          <p:cNvPr id="3" name="Subtitle 2"/>
          <p:cNvSpPr>
            <a:spLocks noGrp="1"/>
          </p:cNvSpPr>
          <p:nvPr>
            <p:ph type="subTitle" idx="1"/>
          </p:nvPr>
        </p:nvSpPr>
        <p:spPr>
          <a:xfrm>
            <a:off x="714029" y="2216918"/>
            <a:ext cx="3569736" cy="3139321"/>
          </a:xfrm>
          <a:ln w="28575">
            <a:solidFill>
              <a:schemeClr val="tx1"/>
            </a:solidFill>
          </a:ln>
        </p:spPr>
        <p:txBody>
          <a:bodyPr>
            <a:noAutofit/>
          </a:bodyPr>
          <a:lstStyle/>
          <a:p>
            <a:pPr algn="just"/>
            <a:r>
              <a:rPr lang="en-IN" sz="1800" b="1" dirty="0">
                <a:solidFill>
                  <a:srgbClr val="FFC000"/>
                </a:solidFill>
              </a:rPr>
              <a:t>Characteristics of Autonomous &amp; Local Bodies</a:t>
            </a:r>
          </a:p>
          <a:p>
            <a:pPr algn="just"/>
            <a:endParaRPr lang="en-IN" sz="800" b="1" dirty="0"/>
          </a:p>
          <a:p>
            <a:pPr algn="just"/>
            <a:r>
              <a:rPr lang="en-IN" sz="1800" dirty="0"/>
              <a:t>These bodies manage public funds and deliver essential services within complex regulatory frameworks, balancing autonomy with accountability.</a:t>
            </a:r>
          </a:p>
        </p:txBody>
      </p:sp>
      <p:sp>
        <p:nvSpPr>
          <p:cNvPr id="5" name="TextBox 4"/>
          <p:cNvSpPr txBox="1"/>
          <p:nvPr/>
        </p:nvSpPr>
        <p:spPr>
          <a:xfrm>
            <a:off x="8010940" y="2216918"/>
            <a:ext cx="3458818" cy="3139321"/>
          </a:xfrm>
          <a:prstGeom prst="rect">
            <a:avLst/>
          </a:prstGeom>
          <a:noFill/>
          <a:ln w="28575">
            <a:solidFill>
              <a:schemeClr val="tx1"/>
            </a:solidFill>
          </a:ln>
        </p:spPr>
        <p:txBody>
          <a:bodyPr wrap="square" rtlCol="0">
            <a:spAutoFit/>
          </a:bodyPr>
          <a:lstStyle/>
          <a:p>
            <a:pPr algn="just"/>
            <a:r>
              <a:rPr lang="en-IN" b="1" dirty="0">
                <a:solidFill>
                  <a:srgbClr val="FFC000"/>
                </a:solidFill>
              </a:rPr>
              <a:t>Unique Risk Factors in Local Governance</a:t>
            </a:r>
          </a:p>
          <a:p>
            <a:endParaRPr lang="en-IN" b="1" dirty="0"/>
          </a:p>
          <a:p>
            <a:endParaRPr lang="en-IN" b="1" dirty="0"/>
          </a:p>
          <a:p>
            <a:pPr algn="just"/>
            <a:r>
              <a:rPr lang="en-IN" dirty="0"/>
              <a:t>Local bodies encounter risks like financial mismanagement, compliance issues, cybersecurity threats, and natural disasters, requiring proactive risk management and capacity building.</a:t>
            </a:r>
          </a:p>
        </p:txBody>
      </p:sp>
      <p:sp>
        <p:nvSpPr>
          <p:cNvPr id="6" name="TextBox 5"/>
          <p:cNvSpPr txBox="1"/>
          <p:nvPr/>
        </p:nvSpPr>
        <p:spPr>
          <a:xfrm>
            <a:off x="4283765" y="2216918"/>
            <a:ext cx="3727175" cy="3139321"/>
          </a:xfrm>
          <a:prstGeom prst="rect">
            <a:avLst/>
          </a:prstGeom>
          <a:noFill/>
          <a:ln w="28575">
            <a:solidFill>
              <a:schemeClr val="tx1"/>
            </a:solidFill>
          </a:ln>
        </p:spPr>
        <p:txBody>
          <a:bodyPr wrap="square" rtlCol="0">
            <a:spAutoFit/>
          </a:bodyPr>
          <a:lstStyle/>
          <a:p>
            <a:pPr algn="just"/>
            <a:r>
              <a:rPr lang="en-IN" b="1" dirty="0">
                <a:solidFill>
                  <a:srgbClr val="FFC000"/>
                </a:solidFill>
              </a:rPr>
              <a:t>Governance Challenges</a:t>
            </a:r>
          </a:p>
          <a:p>
            <a:pPr algn="just"/>
            <a:endParaRPr lang="en-IN" dirty="0"/>
          </a:p>
          <a:p>
            <a:endParaRPr lang="en-IN" dirty="0"/>
          </a:p>
          <a:p>
            <a:endParaRPr lang="en-IN" dirty="0"/>
          </a:p>
          <a:p>
            <a:pPr algn="just"/>
            <a:r>
              <a:rPr lang="en-IN" dirty="0"/>
              <a:t>They face challenges in ensuring transparency, ethical decision-making, and managing fragmented infrastructures to maintain public trust and effective governance.</a:t>
            </a:r>
          </a:p>
          <a:p>
            <a:endParaRPr lang="en-IN" b="1" dirty="0"/>
          </a:p>
        </p:txBody>
      </p:sp>
    </p:spTree>
    <p:extLst>
      <p:ext uri="{BB962C8B-B14F-4D97-AF65-F5344CB8AC3E}">
        <p14:creationId xmlns:p14="http://schemas.microsoft.com/office/powerpoint/2010/main" val="372910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862" y="1000124"/>
            <a:ext cx="11241088" cy="825777"/>
          </a:xfrm>
        </p:spPr>
        <p:txBody>
          <a:bodyPr>
            <a:normAutofit fontScale="90000"/>
            <a:scene3d>
              <a:camera prst="orthographicFront"/>
              <a:lightRig rig="threePt" dir="t"/>
            </a:scene3d>
            <a:sp3d extrusionH="57150">
              <a:bevelT w="38100" h="38100" prst="slope"/>
            </a:sp3d>
          </a:bodyPr>
          <a:lstStyle/>
          <a:p>
            <a:r>
              <a:rPr lang="en-IN" sz="3600" dirty="0">
                <a:solidFill>
                  <a:srgbClr val="FFC000"/>
                </a:solidFill>
              </a:rPr>
              <a:t>INTERNAL CONTROL SYSTEMS IN LOCAL BODIES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2743200"/>
            <a:ext cx="4857749" cy="3028950"/>
          </a:xfrm>
          <a:prstGeom prst="rect">
            <a:avLst/>
          </a:prstGeom>
        </p:spPr>
      </p:pic>
    </p:spTree>
    <p:extLst>
      <p:ext uri="{BB962C8B-B14F-4D97-AF65-F5344CB8AC3E}">
        <p14:creationId xmlns:p14="http://schemas.microsoft.com/office/powerpoint/2010/main" val="140501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562" y="323849"/>
            <a:ext cx="11241088" cy="825777"/>
          </a:xfrm>
        </p:spPr>
        <p:txBody>
          <a:bodyPr>
            <a:normAutofit/>
            <a:scene3d>
              <a:camera prst="orthographicFront"/>
              <a:lightRig rig="threePt" dir="t"/>
            </a:scene3d>
            <a:sp3d extrusionH="57150">
              <a:bevelT w="38100" h="38100" prst="slope"/>
            </a:sp3d>
          </a:bodyPr>
          <a:lstStyle/>
          <a:p>
            <a:r>
              <a:rPr lang="en-IN" sz="3600" dirty="0">
                <a:solidFill>
                  <a:srgbClr val="FFC000"/>
                </a:solidFill>
              </a:rPr>
              <a:t>KEY COMPONENTS OF INTERNAL CONTROL</a:t>
            </a:r>
          </a:p>
        </p:txBody>
      </p:sp>
      <p:sp>
        <p:nvSpPr>
          <p:cNvPr id="5" name="Subtitle 2"/>
          <p:cNvSpPr>
            <a:spLocks noGrp="1"/>
          </p:cNvSpPr>
          <p:nvPr>
            <p:ph type="subTitle" idx="1"/>
          </p:nvPr>
        </p:nvSpPr>
        <p:spPr>
          <a:xfrm>
            <a:off x="714029" y="1561648"/>
            <a:ext cx="2323085" cy="3992090"/>
          </a:xfrm>
          <a:ln w="28575">
            <a:solidFill>
              <a:schemeClr val="tx1"/>
            </a:solidFill>
          </a:ln>
        </p:spPr>
        <p:txBody>
          <a:bodyPr>
            <a:noAutofit/>
          </a:bodyPr>
          <a:lstStyle/>
          <a:p>
            <a:pPr algn="just"/>
            <a:r>
              <a:rPr lang="en-IN" sz="1800" b="1" dirty="0">
                <a:solidFill>
                  <a:srgbClr val="FFC000"/>
                </a:solidFill>
              </a:rPr>
              <a:t>Control Activities</a:t>
            </a:r>
          </a:p>
          <a:p>
            <a:pPr algn="just"/>
            <a:endParaRPr lang="en-IN" sz="1050" dirty="0"/>
          </a:p>
          <a:p>
            <a:pPr algn="l"/>
            <a:r>
              <a:rPr lang="en-IN" sz="1800" dirty="0"/>
              <a:t>Documentation, authorization &amp; approval processes, segregation of duties, reconciliation,  audits &amp; performance reviews.</a:t>
            </a:r>
            <a:r>
              <a:rPr lang="en-IN" sz="1800" b="1" dirty="0"/>
              <a:t> </a:t>
            </a:r>
          </a:p>
        </p:txBody>
      </p:sp>
      <p:sp>
        <p:nvSpPr>
          <p:cNvPr id="6" name="TextBox 5"/>
          <p:cNvSpPr txBox="1"/>
          <p:nvPr/>
        </p:nvSpPr>
        <p:spPr>
          <a:xfrm>
            <a:off x="5360200" y="1583419"/>
            <a:ext cx="2227144" cy="3970318"/>
          </a:xfrm>
          <a:prstGeom prst="rect">
            <a:avLst/>
          </a:prstGeom>
          <a:noFill/>
          <a:ln w="28575">
            <a:solidFill>
              <a:schemeClr val="tx1"/>
            </a:solidFill>
          </a:ln>
        </p:spPr>
        <p:txBody>
          <a:bodyPr wrap="square" rtlCol="0">
            <a:spAutoFit/>
          </a:bodyPr>
          <a:lstStyle/>
          <a:p>
            <a:pPr algn="just"/>
            <a:r>
              <a:rPr lang="en-IN" b="1" dirty="0">
                <a:solidFill>
                  <a:srgbClr val="FFC000"/>
                </a:solidFill>
              </a:rPr>
              <a:t>Monitoring</a:t>
            </a:r>
          </a:p>
          <a:p>
            <a:endParaRPr lang="en-IN" b="1" dirty="0"/>
          </a:p>
          <a:p>
            <a:endParaRPr lang="en-IN" b="1" dirty="0"/>
          </a:p>
          <a:p>
            <a:r>
              <a:rPr lang="en-IN" dirty="0"/>
              <a:t>Regularly assessing the effectiveness and efficiency of the internal control system.</a:t>
            </a:r>
          </a:p>
          <a:p>
            <a:endParaRPr lang="en-IN" dirty="0"/>
          </a:p>
          <a:p>
            <a:endParaRPr lang="en-IN" dirty="0"/>
          </a:p>
          <a:p>
            <a:endParaRPr lang="en-IN" dirty="0"/>
          </a:p>
          <a:p>
            <a:endParaRPr lang="en-IN" dirty="0"/>
          </a:p>
          <a:p>
            <a:pPr algn="just"/>
            <a:endParaRPr lang="en-IN" b="1" dirty="0"/>
          </a:p>
        </p:txBody>
      </p:sp>
      <p:sp>
        <p:nvSpPr>
          <p:cNvPr id="8" name="TextBox 7"/>
          <p:cNvSpPr txBox="1"/>
          <p:nvPr/>
        </p:nvSpPr>
        <p:spPr>
          <a:xfrm>
            <a:off x="3037114" y="1583420"/>
            <a:ext cx="2323085" cy="3970318"/>
          </a:xfrm>
          <a:prstGeom prst="rect">
            <a:avLst/>
          </a:prstGeom>
          <a:noFill/>
          <a:ln w="28575">
            <a:solidFill>
              <a:schemeClr val="tx1"/>
            </a:solidFill>
          </a:ln>
        </p:spPr>
        <p:txBody>
          <a:bodyPr wrap="square" rtlCol="0">
            <a:spAutoFit/>
          </a:bodyPr>
          <a:lstStyle/>
          <a:p>
            <a:pPr algn="just"/>
            <a:r>
              <a:rPr lang="en-IN" b="1" dirty="0">
                <a:solidFill>
                  <a:srgbClr val="FFC000"/>
                </a:solidFill>
              </a:rPr>
              <a:t>Information and Communication</a:t>
            </a:r>
          </a:p>
          <a:p>
            <a:pPr algn="just"/>
            <a:endParaRPr lang="en-IN" b="1" dirty="0">
              <a:solidFill>
                <a:srgbClr val="FFC000"/>
              </a:solidFill>
            </a:endParaRPr>
          </a:p>
          <a:p>
            <a:r>
              <a:rPr lang="en-IN" dirty="0"/>
              <a:t>Establishing clear communication channels for sharing information related to internal controls. </a:t>
            </a:r>
          </a:p>
          <a:p>
            <a:endParaRPr lang="en-IN" dirty="0"/>
          </a:p>
          <a:p>
            <a:endParaRPr lang="en-IN" dirty="0"/>
          </a:p>
          <a:p>
            <a:endParaRPr lang="en-IN" dirty="0"/>
          </a:p>
          <a:p>
            <a:endParaRPr lang="en-IN" dirty="0"/>
          </a:p>
          <a:p>
            <a:pPr algn="just"/>
            <a:endParaRPr lang="en-IN" dirty="0"/>
          </a:p>
        </p:txBody>
      </p:sp>
      <p:sp>
        <p:nvSpPr>
          <p:cNvPr id="9" name="TextBox 8"/>
          <p:cNvSpPr txBox="1"/>
          <p:nvPr/>
        </p:nvSpPr>
        <p:spPr>
          <a:xfrm>
            <a:off x="7587344" y="1573894"/>
            <a:ext cx="2111827" cy="3970318"/>
          </a:xfrm>
          <a:prstGeom prst="rect">
            <a:avLst/>
          </a:prstGeom>
          <a:noFill/>
          <a:ln w="28575">
            <a:solidFill>
              <a:schemeClr val="tx1"/>
            </a:solidFill>
          </a:ln>
        </p:spPr>
        <p:txBody>
          <a:bodyPr wrap="square" rtlCol="0">
            <a:spAutoFit/>
          </a:bodyPr>
          <a:lstStyle/>
          <a:p>
            <a:pPr algn="just"/>
            <a:r>
              <a:rPr lang="en-IN" b="1" dirty="0">
                <a:solidFill>
                  <a:srgbClr val="FFC000"/>
                </a:solidFill>
              </a:rPr>
              <a:t>Compliance with Laws and Regulations</a:t>
            </a:r>
          </a:p>
          <a:p>
            <a:endParaRPr lang="en-IN" b="1" dirty="0"/>
          </a:p>
          <a:p>
            <a:r>
              <a:rPr lang="en-IN" dirty="0"/>
              <a:t>Ensuring all activities align with applicable laws, rules, and regulations. </a:t>
            </a:r>
          </a:p>
          <a:p>
            <a:endParaRPr lang="en-IN" dirty="0"/>
          </a:p>
          <a:p>
            <a:endParaRPr lang="en-IN" dirty="0"/>
          </a:p>
          <a:p>
            <a:endParaRPr lang="en-IN" dirty="0"/>
          </a:p>
          <a:p>
            <a:endParaRPr lang="en-IN" dirty="0"/>
          </a:p>
          <a:p>
            <a:pPr algn="just"/>
            <a:endParaRPr lang="en-IN" b="1" dirty="0"/>
          </a:p>
        </p:txBody>
      </p:sp>
      <p:sp>
        <p:nvSpPr>
          <p:cNvPr id="10" name="TextBox 9"/>
          <p:cNvSpPr txBox="1"/>
          <p:nvPr/>
        </p:nvSpPr>
        <p:spPr>
          <a:xfrm>
            <a:off x="9699170" y="1573894"/>
            <a:ext cx="1921329" cy="3970318"/>
          </a:xfrm>
          <a:prstGeom prst="rect">
            <a:avLst/>
          </a:prstGeom>
          <a:noFill/>
          <a:ln w="28575">
            <a:solidFill>
              <a:schemeClr val="tx1"/>
            </a:solidFill>
          </a:ln>
        </p:spPr>
        <p:txBody>
          <a:bodyPr wrap="square" rtlCol="0">
            <a:spAutoFit/>
          </a:bodyPr>
          <a:lstStyle/>
          <a:p>
            <a:pPr algn="just"/>
            <a:r>
              <a:rPr lang="en-IN" b="1" dirty="0">
                <a:solidFill>
                  <a:srgbClr val="FFC000"/>
                </a:solidFill>
              </a:rPr>
              <a:t>Accountability</a:t>
            </a:r>
          </a:p>
          <a:p>
            <a:endParaRPr lang="en-IN" b="1" dirty="0"/>
          </a:p>
          <a:p>
            <a:pPr algn="just"/>
            <a:r>
              <a:rPr lang="en-US" dirty="0"/>
              <a:t>Auditing Standards prescribe the norms of principles and practices, which the Auditors are expected to follow in the conduct of Audit.</a:t>
            </a:r>
          </a:p>
          <a:p>
            <a:pPr algn="just"/>
            <a:endParaRPr lang="en-IN" b="1" dirty="0"/>
          </a:p>
        </p:txBody>
      </p:sp>
    </p:spTree>
    <p:extLst>
      <p:ext uri="{BB962C8B-B14F-4D97-AF65-F5344CB8AC3E}">
        <p14:creationId xmlns:p14="http://schemas.microsoft.com/office/powerpoint/2010/main" val="421867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CHALLENGES &amp; ISSUES  </a:t>
            </a:r>
          </a:p>
        </p:txBody>
      </p:sp>
      <p:sp>
        <p:nvSpPr>
          <p:cNvPr id="3" name="Subtitle 2"/>
          <p:cNvSpPr>
            <a:spLocks noGrp="1"/>
          </p:cNvSpPr>
          <p:nvPr>
            <p:ph type="subTitle" idx="1"/>
          </p:nvPr>
        </p:nvSpPr>
        <p:spPr>
          <a:xfrm>
            <a:off x="714029" y="1421495"/>
            <a:ext cx="2429221" cy="4365811"/>
          </a:xfrm>
          <a:ln w="28575">
            <a:solidFill>
              <a:schemeClr val="tx1"/>
            </a:solidFill>
          </a:ln>
        </p:spPr>
        <p:txBody>
          <a:bodyPr>
            <a:noAutofit/>
          </a:bodyPr>
          <a:lstStyle/>
          <a:p>
            <a:pPr algn="just"/>
            <a:r>
              <a:rPr lang="en-IN" sz="1800" b="1" dirty="0">
                <a:solidFill>
                  <a:srgbClr val="FFC000"/>
                </a:solidFill>
              </a:rPr>
              <a:t>Diverse Regulations</a:t>
            </a:r>
          </a:p>
          <a:p>
            <a:pPr algn="just" defTabSz="457200"/>
            <a:r>
              <a:rPr lang="en-IN" sz="1800" dirty="0"/>
              <a:t>The auditors are required to obtain a comprehensive understanding of the relevant acts, rules &amp; regulations that govern the operations of these entities.</a:t>
            </a:r>
          </a:p>
        </p:txBody>
      </p:sp>
      <p:sp>
        <p:nvSpPr>
          <p:cNvPr id="5" name="TextBox 4"/>
          <p:cNvSpPr txBox="1"/>
          <p:nvPr/>
        </p:nvSpPr>
        <p:spPr>
          <a:xfrm>
            <a:off x="8229600" y="1421496"/>
            <a:ext cx="2878208" cy="4358116"/>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Complexity of Operations</a:t>
            </a:r>
            <a:endParaRPr lang="en-IN" b="1" dirty="0"/>
          </a:p>
          <a:p>
            <a:pPr algn="just"/>
            <a:endParaRPr lang="en-IN" dirty="0"/>
          </a:p>
          <a:p>
            <a:pPr algn="just"/>
            <a:r>
              <a:rPr lang="en-IN" dirty="0"/>
              <a:t>Local bodies often have complex operations involving various departments, projects &amp; funding sources, making it challenging for the auditors to understand the entirety of their activities.</a:t>
            </a:r>
          </a:p>
          <a:p>
            <a:pPr algn="just"/>
            <a:endParaRPr lang="en-IN" b="1" dirty="0"/>
          </a:p>
          <a:p>
            <a:pPr algn="just"/>
            <a:endParaRPr lang="en-IN" b="1" dirty="0"/>
          </a:p>
          <a:p>
            <a:pPr algn="just"/>
            <a:endParaRPr lang="en-IN" b="1" dirty="0"/>
          </a:p>
        </p:txBody>
      </p:sp>
      <p:sp>
        <p:nvSpPr>
          <p:cNvPr id="6" name="TextBox 5"/>
          <p:cNvSpPr txBox="1"/>
          <p:nvPr/>
        </p:nvSpPr>
        <p:spPr>
          <a:xfrm>
            <a:off x="3143250" y="1421495"/>
            <a:ext cx="2429221" cy="4310411"/>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Limited Resources</a:t>
            </a:r>
          </a:p>
          <a:p>
            <a:pPr algn="just"/>
            <a:endParaRPr lang="en-IN" dirty="0"/>
          </a:p>
          <a:p>
            <a:pPr algn="just"/>
            <a:endParaRPr lang="en-IN" sz="1050" dirty="0"/>
          </a:p>
          <a:p>
            <a:pPr algn="just"/>
            <a:r>
              <a:rPr lang="en-IN" dirty="0"/>
              <a:t>Many local bodies have limited financial &amp; human resources resulting in inadequate accounting systems, record-keeping &amp; internal controls.</a:t>
            </a:r>
          </a:p>
          <a:p>
            <a:pPr algn="just"/>
            <a:endParaRPr lang="en-IN" dirty="0"/>
          </a:p>
          <a:p>
            <a:pPr algn="just"/>
            <a:endParaRPr lang="en-IN" dirty="0"/>
          </a:p>
          <a:p>
            <a:pPr algn="just"/>
            <a:endParaRPr lang="en-IN" dirty="0"/>
          </a:p>
          <a:p>
            <a:pPr algn="just"/>
            <a:endParaRPr lang="en-IN" dirty="0"/>
          </a:p>
          <a:p>
            <a:pPr algn="just"/>
            <a:endParaRPr lang="en-IN" sz="800" dirty="0"/>
          </a:p>
        </p:txBody>
      </p:sp>
      <p:sp>
        <p:nvSpPr>
          <p:cNvPr id="7" name="TextBox 6"/>
          <p:cNvSpPr txBox="1"/>
          <p:nvPr/>
        </p:nvSpPr>
        <p:spPr>
          <a:xfrm>
            <a:off x="5572471" y="1421495"/>
            <a:ext cx="2657129" cy="4335033"/>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Diverse Revenue Streams</a:t>
            </a:r>
            <a:endParaRPr lang="en-IN" dirty="0"/>
          </a:p>
          <a:p>
            <a:pPr algn="just"/>
            <a:endParaRPr lang="en-IN" sz="1050" dirty="0"/>
          </a:p>
          <a:p>
            <a:pPr algn="just"/>
            <a:r>
              <a:rPr lang="en-IN" dirty="0"/>
              <a:t>Auditors must ensure accurate recording &amp; reporting of revenue from multiple sources such as taxes, grants &amp; fees recognition measures.</a:t>
            </a:r>
          </a:p>
          <a:p>
            <a:pPr algn="just"/>
            <a:endParaRPr lang="en-IN" dirty="0"/>
          </a:p>
          <a:p>
            <a:pPr algn="just"/>
            <a:endParaRPr lang="en-IN" dirty="0"/>
          </a:p>
          <a:p>
            <a:pPr algn="just"/>
            <a:endParaRPr lang="en-IN" dirty="0"/>
          </a:p>
          <a:p>
            <a:pPr algn="just"/>
            <a:endParaRPr lang="en-IN" dirty="0"/>
          </a:p>
          <a:p>
            <a:pPr algn="just"/>
            <a:endParaRPr lang="en-IN" sz="800" dirty="0"/>
          </a:p>
          <a:p>
            <a:pPr algn="just"/>
            <a:endParaRPr lang="en-IN" sz="800" dirty="0"/>
          </a:p>
          <a:p>
            <a:pPr algn="just"/>
            <a:endParaRPr lang="en-IN" sz="800" dirty="0"/>
          </a:p>
        </p:txBody>
      </p:sp>
    </p:spTree>
    <p:extLst>
      <p:ext uri="{BB962C8B-B14F-4D97-AF65-F5344CB8AC3E}">
        <p14:creationId xmlns:p14="http://schemas.microsoft.com/office/powerpoint/2010/main" val="114931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2" y="276224"/>
            <a:ext cx="11241088" cy="825777"/>
          </a:xfrm>
        </p:spPr>
        <p:txBody>
          <a:bodyPr>
            <a:normAutofit/>
            <a:scene3d>
              <a:camera prst="orthographicFront"/>
              <a:lightRig rig="threePt" dir="t"/>
            </a:scene3d>
            <a:sp3d extrusionH="57150">
              <a:bevelT w="38100" h="38100" prst="slope"/>
            </a:sp3d>
          </a:bodyPr>
          <a:lstStyle/>
          <a:p>
            <a:pPr algn="l"/>
            <a:r>
              <a:rPr lang="en-IN" sz="3600" dirty="0">
                <a:solidFill>
                  <a:srgbClr val="FFC000"/>
                </a:solidFill>
              </a:rPr>
              <a:t>CHALLENGES &amp; ISSUES (contd.)  </a:t>
            </a:r>
          </a:p>
        </p:txBody>
      </p:sp>
      <p:sp>
        <p:nvSpPr>
          <p:cNvPr id="3" name="Subtitle 2"/>
          <p:cNvSpPr>
            <a:spLocks noGrp="1"/>
          </p:cNvSpPr>
          <p:nvPr>
            <p:ph type="subTitle" idx="1"/>
          </p:nvPr>
        </p:nvSpPr>
        <p:spPr>
          <a:xfrm>
            <a:off x="704919" y="1290863"/>
            <a:ext cx="3224824" cy="4276274"/>
          </a:xfrm>
          <a:ln w="28575">
            <a:solidFill>
              <a:schemeClr val="tx1"/>
            </a:solidFill>
          </a:ln>
        </p:spPr>
        <p:txBody>
          <a:bodyPr>
            <a:noAutofit/>
          </a:bodyPr>
          <a:lstStyle/>
          <a:p>
            <a:pPr algn="just"/>
            <a:r>
              <a:rPr lang="en-IN" sz="1800" b="1" dirty="0">
                <a:solidFill>
                  <a:srgbClr val="FFC000"/>
                </a:solidFill>
              </a:rPr>
              <a:t>Data Availability &amp; Quality</a:t>
            </a:r>
            <a:endParaRPr lang="en-IN" sz="800" b="1" dirty="0"/>
          </a:p>
          <a:p>
            <a:pPr algn="just" defTabSz="457200"/>
            <a:r>
              <a:rPr lang="en-IN" sz="1800" dirty="0"/>
              <a:t>Local bodies may struggle to maintain up-to-date &amp; accurate financial records, which can hinder the audit process &amp; impact reliability of audit findings. </a:t>
            </a:r>
          </a:p>
          <a:p>
            <a:pPr algn="just" defTabSz="457200"/>
            <a:r>
              <a:rPr lang="en-IN" sz="1800" dirty="0"/>
              <a:t>Improper recording of transactions and real time data from ERP may pose challenge.</a:t>
            </a:r>
          </a:p>
        </p:txBody>
      </p:sp>
      <p:sp>
        <p:nvSpPr>
          <p:cNvPr id="6" name="TextBox 5"/>
          <p:cNvSpPr txBox="1"/>
          <p:nvPr/>
        </p:nvSpPr>
        <p:spPr>
          <a:xfrm>
            <a:off x="3929743" y="1290863"/>
            <a:ext cx="3276600" cy="4148828"/>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Capacity Building</a:t>
            </a:r>
            <a:endParaRPr lang="en-IN" dirty="0"/>
          </a:p>
          <a:p>
            <a:pPr algn="just"/>
            <a:endParaRPr lang="en-IN" dirty="0"/>
          </a:p>
          <a:p>
            <a:pPr algn="just"/>
            <a:r>
              <a:rPr lang="en-IN" dirty="0"/>
              <a:t>Local bodies may lack the necessary capacity &amp; expertise to implement the corrective &amp; preventive action plans. </a:t>
            </a:r>
          </a:p>
          <a:p>
            <a:pPr algn="just"/>
            <a:r>
              <a:rPr lang="en-US" dirty="0"/>
              <a:t>Capacity building programs must provide auditors with the necessary training, resources, and tools to enhance their technical expertise and understanding of local body operations.</a:t>
            </a:r>
            <a:endParaRPr lang="en-IN" dirty="0"/>
          </a:p>
          <a:p>
            <a:pPr algn="just"/>
            <a:endParaRPr lang="en-IN" sz="800" dirty="0"/>
          </a:p>
        </p:txBody>
      </p:sp>
      <p:sp>
        <p:nvSpPr>
          <p:cNvPr id="7" name="TextBox 6"/>
          <p:cNvSpPr txBox="1"/>
          <p:nvPr/>
        </p:nvSpPr>
        <p:spPr>
          <a:xfrm>
            <a:off x="7206343" y="1290863"/>
            <a:ext cx="4082143" cy="4187300"/>
          </a:xfrm>
          <a:prstGeom prst="rect">
            <a:avLst/>
          </a:prstGeom>
          <a:noFill/>
          <a:ln w="28575">
            <a:solidFill>
              <a:schemeClr val="tx1"/>
            </a:solidFill>
          </a:ln>
        </p:spPr>
        <p:txBody>
          <a:bodyPr wrap="square" rtlCol="0">
            <a:spAutoFit/>
          </a:bodyPr>
          <a:lstStyle/>
          <a:p>
            <a:pPr algn="just" defTabSz="914400">
              <a:lnSpc>
                <a:spcPct val="120000"/>
              </a:lnSpc>
              <a:spcBef>
                <a:spcPts val="1000"/>
              </a:spcBef>
            </a:pPr>
            <a:r>
              <a:rPr lang="en-IN" b="1" dirty="0">
                <a:solidFill>
                  <a:srgbClr val="FFC000"/>
                </a:solidFill>
                <a:effectLst>
                  <a:outerShdw blurRad="50800" dist="38100" dir="2700000" algn="tl" rotWithShape="0">
                    <a:srgbClr val="000000">
                      <a:alpha val="48000"/>
                    </a:srgbClr>
                  </a:outerShdw>
                </a:effectLst>
              </a:rPr>
              <a:t>Backlog in  Local Body Audits</a:t>
            </a:r>
            <a:endParaRPr lang="en-IN" dirty="0"/>
          </a:p>
          <a:p>
            <a:pPr algn="just"/>
            <a:endParaRPr lang="en-IN" sz="1050" dirty="0"/>
          </a:p>
          <a:p>
            <a:pPr algn="just"/>
            <a:endParaRPr lang="en-IN" dirty="0"/>
          </a:p>
          <a:p>
            <a:pPr algn="just"/>
            <a:r>
              <a:rPr lang="en-IN" dirty="0"/>
              <a:t>Accumulation of pending audit tasks within the local body entities are a challenge in various states. Factors such as resource constraints, staffing shortages, complexity of audit processes &amp; workflow inefficiencies may be the reason such backlog.</a:t>
            </a:r>
          </a:p>
          <a:p>
            <a:pPr algn="just"/>
            <a:endParaRPr lang="en-IN"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a:p>
            <a:pPr algn="just"/>
            <a:endParaRPr lang="en-IN" sz="800" dirty="0"/>
          </a:p>
        </p:txBody>
      </p:sp>
    </p:spTree>
    <p:extLst>
      <p:ext uri="{BB962C8B-B14F-4D97-AF65-F5344CB8AC3E}">
        <p14:creationId xmlns:p14="http://schemas.microsoft.com/office/powerpoint/2010/main" val="3631013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2160</TotalTime>
  <Words>2971</Words>
  <Application>Microsoft Office PowerPoint</Application>
  <PresentationFormat>Widescreen</PresentationFormat>
  <Paragraphs>319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Bookman Old Style</vt:lpstr>
      <vt:lpstr>Calibri</vt:lpstr>
      <vt:lpstr>Cambria</vt:lpstr>
      <vt:lpstr>Lucida Calligraphy</vt:lpstr>
      <vt:lpstr>Rockwell</vt:lpstr>
      <vt:lpstr>Wingdings</vt:lpstr>
      <vt:lpstr>Damask</vt:lpstr>
      <vt:lpstr>INTERNAL CONTROL SYSTEMS, INTERNAL AUDIT &amp; RISK MANAGEMENT in Autonomous &amp; Local Bodies</vt:lpstr>
      <vt:lpstr>PANCHAYATI RAJ SYSTEM IN INDIA</vt:lpstr>
      <vt:lpstr>BACKGROUND OF LOCAL BODIES</vt:lpstr>
      <vt:lpstr>AUDIT OF ACCOUNTS AND LEGAL FRAMEWORK OF AUDIT IN LOCAL BODIES</vt:lpstr>
      <vt:lpstr>THE UNIQUE LANDSCAPE OF AUTONOMOUS AND LOCAL BODIES</vt:lpstr>
      <vt:lpstr>INTERNAL CONTROL SYSTEMS IN LOCAL BODIES</vt:lpstr>
      <vt:lpstr>KEY COMPONENTS OF INTERNAL CONTROL</vt:lpstr>
      <vt:lpstr>CHALLENGES &amp; ISSUES  </vt:lpstr>
      <vt:lpstr>CHALLENGES &amp; ISSUES (contd.)  </vt:lpstr>
      <vt:lpstr>The Role of IT in Accounting and Financial Management </vt:lpstr>
      <vt:lpstr>AUDITING SYSTEMS IN MUNICIPAL BODIES &amp; LATEST DEVELOPMENTS</vt:lpstr>
      <vt:lpstr>STRENGTHENING AUDIT OF LOCAL BODIES</vt:lpstr>
      <vt:lpstr>TRANSITION FROM TRADITIONAL TO RISK-BASED AUDIT APPROACH</vt:lpstr>
      <vt:lpstr>BENEFITS OF RISK BASED APPROACH OF AUDITING</vt:lpstr>
      <vt:lpstr>EMERGING TRENDS &amp; DEVELOPMENTS </vt:lpstr>
      <vt:lpstr>Risk management IN LOCAL BODIES</vt:lpstr>
      <vt:lpstr>Introduction - Understanding Governance Risk &amp; Compliance (GRC) and its Importance</vt:lpstr>
      <vt:lpstr>PowerPoint Presentation</vt:lpstr>
      <vt:lpstr>CHARTERED ACCOUNTANTS AS GRC PILLARS</vt:lpstr>
      <vt:lpstr>ROLE OF CHARTERED ACCOUNTANTS IN GOVERNANCE</vt:lpstr>
      <vt:lpstr>ROLE OF CHARTERED ACCOUNTANTS IN GOVERNANCE (contd.)</vt:lpstr>
      <vt:lpstr>ROLE OF CHARTERED ACCOUNTANTS IN RISK MANAGEMENT</vt:lpstr>
      <vt:lpstr>ROLE OF CHARTERED ACCOUNTANTS IN RISK MANAGEMENT (contd.)</vt:lpstr>
      <vt:lpstr>ROLE OF CHARTERED ACCOUNTANTS IN RISK MANAGEMENT (contd.)</vt:lpstr>
      <vt:lpstr>PowerPoint Presentation</vt:lpstr>
      <vt:lpstr>ROLE OF CHARTERED ACCOUNTANTS IN COMPLIANCE MANAGEMENT</vt:lpstr>
      <vt:lpstr>ROLE OF CHARTERED ACCOUNTANTS IN COMPLIANCE MANAGEMENT (contd.)</vt:lpstr>
      <vt:lpstr>KEY REFORMS &amp; INITIATIVES</vt:lpstr>
      <vt:lpstr>KEY REFORMS &amp; INITIATIVES (contd.)</vt:lpstr>
      <vt:lpstr>CONCLUSION</vt:lpstr>
      <vt:lpstr>CONCLUSION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Ghosh and Associates .</dc:creator>
  <cp:lastModifiedBy>D Ghosh and Associates .</cp:lastModifiedBy>
  <cp:revision>94</cp:revision>
  <dcterms:created xsi:type="dcterms:W3CDTF">2025-07-28T05:16:25Z</dcterms:created>
  <dcterms:modified xsi:type="dcterms:W3CDTF">2025-08-01T06:47:35Z</dcterms:modified>
</cp:coreProperties>
</file>